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8"/>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Lst>
  <p:sldSz cx="9144000" cy="5143500" type="screen16x9"/>
  <p:notesSz cx="6858000" cy="9144000"/>
  <p:embeddedFontLst>
    <p:embeddedFont>
      <p:font typeface="Proxima Nova" panose="020B0604020202020204" charset="0"/>
      <p:regular r:id="rId19"/>
      <p:bold r:id="rId20"/>
      <p:italic r:id="rId21"/>
      <p:boldItalic r:id="rId22"/>
    </p:embeddedFont>
    <p:embeddedFont>
      <p:font typeface="Wingdings 3" panose="05040102010807070707" pitchFamily="18" charset="2"/>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DC8C5B-56F5-3C58-E839-3D3211D643D9}" v="152" dt="2024-04-07T20:15:07.362"/>
    <p1510:client id="{BDA3A3DF-76AA-E8E5-034F-58A1C500AFE7}" v="289" dt="2024-04-07T11:41:51.22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dirty="0"/>
              <a:t>Welcome to today’s briefing on leadership styles. Today we will be going through the different styles, when they are appropriate, their pros and cons, and then some scenarios of each. This is an important subject that everyone, regardless of status or position within the company, can benefit from. This is why we have invited all employees to this meeting and hope that everyone will leave enlightened and with another set of tools in their tool chest of things to use either in your current or otherwise in your future roles as leaders in this company. </a:t>
            </a:r>
          </a:p>
          <a:p>
            <a:pPr marL="0" indent="0">
              <a:buNone/>
            </a:pPr>
            <a:br>
              <a:rPr lang="en-US" dirty="0"/>
            </a:br>
            <a:endParaRPr lang="en-US"/>
          </a:p>
          <a:p>
            <a:pPr marL="0" indent="0">
              <a:buNone/>
            </a:pPr>
            <a:r>
              <a:rPr lang="en-US" dirty="0"/>
              <a:t>As we proceed, think about the "how does it affect me?" perspective, a common query during change management (Morgan, 2015). When we look at leadership at a base level as someone who leads through change, this is an important perspective. Understanding these styles will equip you to adapt your approach according to the needs and responses of your team, thereby enhancing your effectiveness as a leader. </a:t>
            </a:r>
          </a:p>
          <a:p>
            <a:pPr marL="0" indent="0">
              <a:buNone/>
            </a:pPr>
            <a:br>
              <a:rPr lang="en-US" dirty="0"/>
            </a:br>
            <a:endParaRPr lang="en-US"/>
          </a:p>
        </p:txBody>
      </p:sp>
    </p:spTree>
    <p:extLst>
      <p:ext uri="{BB962C8B-B14F-4D97-AF65-F5344CB8AC3E}">
        <p14:creationId xmlns:p14="http://schemas.microsoft.com/office/powerpoint/2010/main" val="2811588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Mergers can be an emotional process for all parties involved. Integrating teams, unifying distinct corporate cultures, and establishing a bond among new teammates is a critical part of post merger success. Enter, </a:t>
            </a:r>
            <a:r>
              <a:rPr lang="en-US" err="1"/>
              <a:t>Afilliative</a:t>
            </a:r>
            <a:r>
              <a:rPr lang="en-US"/>
              <a:t> Leaders. The emphasis on emotional intelligence and resolving conflicts to reestablish trust is crucial to such scenarios. </a:t>
            </a:r>
            <a:br>
              <a:rPr lang="en-US"/>
            </a:br>
            <a:endParaRPr lang="en-US"/>
          </a:p>
          <a:p>
            <a:pPr marL="0" indent="0">
              <a:buNone/>
            </a:pPr>
            <a:r>
              <a:rPr lang="en-US"/>
              <a:t>The focus of an Affiliative leader in a scenario like this will be on building or strengthening interpersonal connections among team members, some of which will be brand new. One could view it as being a guide through the Forming, Storming, and Norming processes. This style can immensely help alleviate anxiety due to changes which in turn would mitigate any resistance to the change, of which a merger would have a significant amount.</a:t>
            </a:r>
          </a:p>
          <a:p>
            <a:pPr marL="0" indent="0">
              <a:buNone/>
            </a:pPr>
            <a:endParaRPr lang="en-US"/>
          </a:p>
          <a:p>
            <a:pPr marL="0" indent="0">
              <a:buNone/>
            </a:pPr>
            <a:r>
              <a:rPr lang="en-US"/>
              <a:t>While all these are important aspects of a holistically healthy team, it is important to note that this cannot happen in a vacuum. Affiliate must be paired with another style to ensure that operationally goals are met within the organization as well. </a:t>
            </a:r>
          </a:p>
          <a:p>
            <a:pPr marL="0" indent="0">
              <a:buNone/>
            </a:pPr>
            <a:br>
              <a:rPr lang="en-US"/>
            </a:br>
            <a:endParaRPr lang="en-US"/>
          </a:p>
        </p:txBody>
      </p:sp>
    </p:spTree>
    <p:extLst>
      <p:ext uri="{BB962C8B-B14F-4D97-AF65-F5344CB8AC3E}">
        <p14:creationId xmlns:p14="http://schemas.microsoft.com/office/powerpoint/2010/main" val="4094944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At times the company has to develop new policies or standard operating procedures, whether out of developing legal climate or emerging competition or a noted deficiency. When doing so, these new policies or procedures a likely to affect every department within the company. This is where a Democratic Style would be highly advantageous. Participation from everyone is crucial to success here.</a:t>
            </a:r>
          </a:p>
          <a:p>
            <a:pPr marL="0" indent="0">
              <a:buNone/>
            </a:pPr>
            <a:r>
              <a:rPr lang="en-US"/>
              <a:t> </a:t>
            </a:r>
          </a:p>
          <a:p>
            <a:pPr marL="0" indent="0">
              <a:buNone/>
            </a:pPr>
            <a:r>
              <a:rPr lang="en-US"/>
              <a:t>The first step here is having some self awareness as a leader to know that you do not, can not, and will not know the most about everything. When you can admit that then it becomes clear that for some things it requires input from those who do know those areas best. When you realize this then you can start to set up meetings with likely to be impacted departments and get their input on the least disruptive way to move forward. </a:t>
            </a:r>
          </a:p>
          <a:p>
            <a:pPr marL="0" indent="0">
              <a:buNone/>
            </a:pPr>
            <a:r>
              <a:rPr lang="en-US"/>
              <a:t> </a:t>
            </a:r>
          </a:p>
          <a:p>
            <a:pPr marL="0" indent="0">
              <a:buNone/>
            </a:pPr>
            <a:r>
              <a:rPr lang="en-US"/>
              <a:t>Aside from ensuring changes happen smoothly, allowing each different department head or subject matter expert have a hand in crafting the path forward also turns them into change agents and champions to carry back to their individual sections. </a:t>
            </a:r>
          </a:p>
          <a:p>
            <a:pPr marL="158750" indent="0">
              <a:buNone/>
            </a:pPr>
            <a:endParaRPr lang="en-US"/>
          </a:p>
        </p:txBody>
      </p:sp>
    </p:spTree>
    <p:extLst>
      <p:ext uri="{BB962C8B-B14F-4D97-AF65-F5344CB8AC3E}">
        <p14:creationId xmlns:p14="http://schemas.microsoft.com/office/powerpoint/2010/main" val="24018401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a:t>Now let’s look at a scenario where we are developing something brand new, an innovative new technology to disrupt the industry and our competitors…what style would best suit this endeavor? Pace Setting is the way to go here. We have high standards and performance requirements and here it is best to let the team of experts in this field work.</a:t>
            </a:r>
          </a:p>
          <a:p>
            <a:pPr marL="0" indent="0">
              <a:buNone/>
            </a:pPr>
            <a:r>
              <a:rPr lang="en-US" dirty="0"/>
              <a:t> </a:t>
            </a:r>
          </a:p>
          <a:p>
            <a:pPr marL="0" indent="0">
              <a:buNone/>
            </a:pPr>
            <a:r>
              <a:rPr lang="en-US"/>
              <a:t>In said scenario, a Pace Setter of a leader would take already high achievers and motivate them to reach new goals and heights that the leader would define, ensuring that the team is operating to the fullest capacity, removing any blockers or distractions and keeping the team on target. This is essential for projects with tight deadlines, high visibility or, oftentimes, a combination of both. </a:t>
            </a:r>
          </a:p>
          <a:p>
            <a:pPr marL="0" indent="0">
              <a:buNone/>
            </a:pPr>
            <a:r>
              <a:rPr lang="en-US" dirty="0"/>
              <a:t> </a:t>
            </a:r>
          </a:p>
          <a:p>
            <a:pPr marL="0" indent="0">
              <a:buNone/>
            </a:pPr>
            <a:r>
              <a:rPr lang="en-US"/>
              <a:t>All that said, it is important to monitor stress and burnout levels and to mitigate appropriately. This is not a sustainable mode and it is important to balance this approach with more supportive styles. Once the goal is reached, revert back to a more sustainable approach.</a:t>
            </a:r>
          </a:p>
          <a:p>
            <a:pPr marL="0" indent="0">
              <a:buNone/>
            </a:pPr>
            <a:endParaRPr lang="en-US" dirty="0">
              <a:latin typeface="Calibri"/>
              <a:cs typeface="Calibri"/>
            </a:endParaRPr>
          </a:p>
        </p:txBody>
      </p:sp>
    </p:spTree>
    <p:extLst>
      <p:ext uri="{BB962C8B-B14F-4D97-AF65-F5344CB8AC3E}">
        <p14:creationId xmlns:p14="http://schemas.microsoft.com/office/powerpoint/2010/main" val="42428456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A good company, or any organization, worth its’ salt will always seek to develop its’ people. This is good for the organization as well as the individual. So let’s say we are implementing one of our professional development programs to enhance employee skill and career progression, i.e. this training. This is when we need to put on our coaching leader hat. </a:t>
            </a:r>
            <a:endParaRPr lang="en-US"/>
          </a:p>
          <a:p>
            <a:pPr marL="0" indent="0">
              <a:buNone/>
            </a:pPr>
            <a:r>
              <a:rPr lang="en-US" dirty="0"/>
              <a:t> </a:t>
            </a:r>
          </a:p>
          <a:p>
            <a:pPr marL="0" indent="0">
              <a:buNone/>
            </a:pPr>
            <a:r>
              <a:rPr lang="en-US" dirty="0"/>
              <a:t>In this, or any other similar, scenario we as leaders act also as mentors. We must work closely with employees, discern their strengths and identify areas that can benefit from improvement. Once done we need to get them access to training resources and opportunities that align with both the employee career aspirations as well as the organization’s strategic goals. </a:t>
            </a:r>
          </a:p>
          <a:p>
            <a:pPr marL="0" indent="0">
              <a:buNone/>
            </a:pPr>
            <a:r>
              <a:rPr lang="en-US" dirty="0"/>
              <a:t> </a:t>
            </a:r>
          </a:p>
          <a:p>
            <a:pPr marL="0" indent="0">
              <a:buNone/>
            </a:pPr>
            <a:r>
              <a:rPr lang="en-US" dirty="0"/>
              <a:t>When we employ the coaching style we ensure that the planned program, whether professional development like in this scenario or otherwise, is not just a generic training but an individualized roadmap that will improve the employee both in contributing to the organization’s goals and also in their personal lives outside of work. </a:t>
            </a:r>
          </a:p>
          <a:p>
            <a:pPr marL="0" indent="0">
              <a:buNone/>
            </a:pPr>
            <a:endParaRPr lang="en-US" dirty="0">
              <a:latin typeface="Calibri"/>
              <a:cs typeface="Calibri"/>
            </a:endParaRPr>
          </a:p>
        </p:txBody>
      </p:sp>
    </p:spTree>
    <p:extLst>
      <p:ext uri="{BB962C8B-B14F-4D97-AF65-F5344CB8AC3E}">
        <p14:creationId xmlns:p14="http://schemas.microsoft.com/office/powerpoint/2010/main" val="1929896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So just to recap, today we touched on the six different leadership styles–Coercive, Authoritative, Affiliative, Democratic, Pace Setting, and Coaching–each with </a:t>
            </a:r>
            <a:r>
              <a:rPr lang="en-US" err="1"/>
              <a:t>with</a:t>
            </a:r>
            <a:r>
              <a:rPr lang="en-US" dirty="0"/>
              <a:t> their own unique optimal use cases. Hopefully this discussion has emphasized the importance of context in determining which style to use in whatever situation or individual you may find yourself dealing with. </a:t>
            </a:r>
            <a:endParaRPr lang="en-US"/>
          </a:p>
          <a:p>
            <a:pPr marL="0" indent="0">
              <a:buNone/>
            </a:pPr>
            <a:r>
              <a:rPr lang="en-US" dirty="0"/>
              <a:t> </a:t>
            </a:r>
          </a:p>
          <a:p>
            <a:pPr marL="0" indent="0">
              <a:buNone/>
            </a:pPr>
            <a:r>
              <a:rPr lang="en-US" dirty="0"/>
              <a:t>As you go about your work reflect on your own leadership style or that of those in positions above you. Consider how well it aligns with the intended goals or team requirements. Can anything be improved? What would you do differently if you were in that leadership role?</a:t>
            </a:r>
          </a:p>
          <a:p>
            <a:pPr marL="0" indent="0">
              <a:buNone/>
            </a:pPr>
            <a:r>
              <a:rPr lang="en-US" dirty="0"/>
              <a:t> </a:t>
            </a:r>
          </a:p>
          <a:p>
            <a:pPr marL="0" indent="0">
              <a:buNone/>
            </a:pPr>
            <a:r>
              <a:rPr lang="en-US" dirty="0"/>
              <a:t>If you have any questions feel free always to reach out to me. And any feedback as well would be much appreciated so that we can make these sessions as beneficial as possible to you. Your insights are crucial to the development of this company and the success or the whole organization. We are continually striving to have continuous improvement in everything we can provide to you. Thank you. </a:t>
            </a:r>
          </a:p>
          <a:p>
            <a:pPr marL="0" indent="0">
              <a:buNone/>
            </a:pPr>
            <a:endParaRPr lang="en-US" dirty="0">
              <a:latin typeface="Calibri"/>
              <a:cs typeface="Calibri"/>
            </a:endParaRPr>
          </a:p>
        </p:txBody>
      </p:sp>
    </p:spTree>
    <p:extLst>
      <p:ext uri="{BB962C8B-B14F-4D97-AF65-F5344CB8AC3E}">
        <p14:creationId xmlns:p14="http://schemas.microsoft.com/office/powerpoint/2010/main" val="4961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dirty="0">
                <a:latin typeface="Calibri"/>
                <a:cs typeface="Calibri"/>
              </a:rPr>
              <a:t>Right off the bat we will get the most negative one out of the way. Sometimes a leader will need to make a quick decision or needs something done immediately. This is where coercive comes in. The "shoot first answer questions later" kind of style. This one has its place among crises situations or rapidly changing environments. </a:t>
            </a:r>
          </a:p>
          <a:p>
            <a:pPr marL="0" indent="0">
              <a:buNone/>
            </a:pPr>
            <a:endParaRPr lang="en-US">
              <a:latin typeface="Calibri"/>
              <a:cs typeface="Calibri"/>
            </a:endParaRPr>
          </a:p>
          <a:p>
            <a:pPr marL="0" indent="0">
              <a:buNone/>
            </a:pPr>
            <a:r>
              <a:rPr lang="en-US" dirty="0">
                <a:latin typeface="Calibri"/>
                <a:cs typeface="Calibri"/>
              </a:rPr>
              <a:t>It is important to use this one sparingly and only when necessary. When using this style, it hinders the knowledge attained by employees, and consequently reduces their effectiveness while at the same time reducing their autonomy </a:t>
            </a:r>
            <a:r>
              <a:rPr lang="en-US" dirty="0"/>
              <a:t>(Peyton et al., 2019)</a:t>
            </a:r>
            <a:r>
              <a:rPr lang="en-US" dirty="0">
                <a:latin typeface="Calibri"/>
                <a:cs typeface="Calibri"/>
              </a:rPr>
              <a:t>. This can have a huge and lasting effect on morale at the workplace and also cause a reduction in productivity among the workforce. </a:t>
            </a:r>
          </a:p>
        </p:txBody>
      </p:sp>
    </p:spTree>
    <p:extLst>
      <p:ext uri="{BB962C8B-B14F-4D97-AF65-F5344CB8AC3E}">
        <p14:creationId xmlns:p14="http://schemas.microsoft.com/office/powerpoint/2010/main" val="1125520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The authoritative style can be a really helpful and useful tool when there is a need for a significant vision or direction change. This can very likely only be effective if the leader is very knowledgeable at the task or job at hand though. This type of leadership style can in some aspects be viewed as a somewhat of a nicer version of the coercive style in a lot of aspects</a:t>
            </a:r>
          </a:p>
          <a:p>
            <a:pPr marL="0" indent="0">
              <a:buNone/>
            </a:pPr>
            <a:r>
              <a:rPr lang="en-US"/>
              <a:t> </a:t>
            </a:r>
          </a:p>
          <a:p>
            <a:pPr marL="0" indent="0">
              <a:buNone/>
            </a:pPr>
            <a:r>
              <a:rPr lang="en-US"/>
              <a:t>However, the success of this leadership style heavily depends on the leader being highly respected within the organization. The authority and influence that come from respect enable these leaders to effectively guide their teams. Without this respect, the motivational component of the Authoritative style diminishes, which can lead to challenges in achieving the desired alignment and enthusiasm for the vision presented. It also is more effective when the leader is actually enthusiastic about the change needing to take place. </a:t>
            </a:r>
          </a:p>
          <a:p>
            <a:pPr marL="0" indent="0">
              <a:buNone/>
            </a:pPr>
            <a:endParaRPr lang="en-US"/>
          </a:p>
        </p:txBody>
      </p:sp>
    </p:spTree>
    <p:extLst>
      <p:ext uri="{BB962C8B-B14F-4D97-AF65-F5344CB8AC3E}">
        <p14:creationId xmlns:p14="http://schemas.microsoft.com/office/powerpoint/2010/main" val="39774230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Leaders who embody this style prioritize emotional bonds and a peaceful, collaborative team environment. They are adept at understanding and addressing the emotional needs of their team members, which strengthens interpersonal relationships and builds a supportive work culture.</a:t>
            </a:r>
          </a:p>
          <a:p>
            <a:pPr marL="0" indent="0">
              <a:buNone/>
            </a:pPr>
            <a:r>
              <a:rPr lang="en-US"/>
              <a:t> </a:t>
            </a:r>
          </a:p>
          <a:p>
            <a:pPr marL="0" indent="0">
              <a:buNone/>
            </a:pPr>
            <a:r>
              <a:rPr lang="en-US"/>
              <a:t>The Affiliative style is especially beneficial in situations where team cohesion is fractured, trust needs to be rebuilt, or morale is low—commonly during stressful periods or after conflicts. It plays a critical role in healing rifts and fostering an inclusive, positive workplace atmosphere.</a:t>
            </a:r>
          </a:p>
          <a:p>
            <a:pPr marL="0" indent="0">
              <a:buNone/>
            </a:pPr>
            <a:r>
              <a:rPr lang="en-US"/>
              <a:t> </a:t>
            </a:r>
          </a:p>
          <a:p>
            <a:pPr marL="0" indent="0">
              <a:buNone/>
            </a:pPr>
            <a:r>
              <a:rPr lang="en-US"/>
              <a:t>However, it is important to emphasize that while the Affiliative style is powerful for enhancing team harmony, it should not be used in isolation. To achieve overarching organizational goals and visions, it's most effective when used in tandem with other leadership styles. For instance, pairing the Affiliative style with the Authoritative style allows leaders to both inspire towards a common vision and ensure that the emotional and collaborative needs of the team are met.</a:t>
            </a:r>
          </a:p>
        </p:txBody>
      </p:sp>
    </p:spTree>
    <p:extLst>
      <p:ext uri="{BB962C8B-B14F-4D97-AF65-F5344CB8AC3E}">
        <p14:creationId xmlns:p14="http://schemas.microsoft.com/office/powerpoint/2010/main" val="2829846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The Democratic Leadership Style thrives under conditions where the collective input and consensus of knowledgeable and skilled team members contribute significantly to decision-making processes. This style suits environments that benefit from diverse perspectives, especially during complex planning and problem-solving sessions. By involving team members in the decision-making process, this style not only harnesses a wide range of insights but also enhances commitment to the outcomes.</a:t>
            </a:r>
          </a:p>
          <a:p>
            <a:pPr marL="0" indent="0">
              <a:buNone/>
            </a:pPr>
            <a:endParaRPr lang="en-US"/>
          </a:p>
          <a:p>
            <a:pPr marL="0" indent="0">
              <a:buNone/>
            </a:pPr>
            <a:r>
              <a:rPr lang="en-US"/>
              <a:t>However, this approach might falter with teams that lack experience or specific skills. In such cases, decision-making can become cumbersome and lead to suboptimal outcomes, as team members might not have sufficient expertise to contribute effectively. Therefore, the Democratic style is best applied in contexts where the team's level of proficiency and experience can truly inform and improve the decision-making process.</a:t>
            </a:r>
          </a:p>
          <a:p>
            <a:pPr marL="0" indent="0">
              <a:buNone/>
            </a:pPr>
            <a:endParaRPr lang="en-US"/>
          </a:p>
          <a:p>
            <a:pPr marL="0" indent="0">
              <a:buNone/>
            </a:pPr>
            <a:r>
              <a:rPr lang="en-US"/>
              <a:t>Leaders employing this style effectively act as facilitators, steering discussions and ensuring that all voices are heard while maintaining focus on achieving the group's objectives. This not only empowers employees but also builds a sense of equity and shared responsibility within the team.</a:t>
            </a:r>
          </a:p>
          <a:p>
            <a:pPr>
              <a:buNone/>
            </a:pPr>
            <a:endParaRPr lang="en-US">
              <a:latin typeface="Calibri"/>
              <a:cs typeface="Calibri"/>
            </a:endParaRPr>
          </a:p>
        </p:txBody>
      </p:sp>
    </p:spTree>
    <p:extLst>
      <p:ext uri="{BB962C8B-B14F-4D97-AF65-F5344CB8AC3E}">
        <p14:creationId xmlns:p14="http://schemas.microsoft.com/office/powerpoint/2010/main" val="1355203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The Pace-Setting Leadership Style is marked by high standards and a strong focus on performance. Leaders who adopt this approach expect excellence and self-direction from their team members. This style is particularly effective in environments where team members are already highly competent and motivated, and require minimal supervision to excel and innovate.</a:t>
            </a:r>
          </a:p>
          <a:p>
            <a:pPr marL="0" indent="0">
              <a:buNone/>
            </a:pPr>
            <a:r>
              <a:rPr lang="en-US"/>
              <a:t> </a:t>
            </a:r>
          </a:p>
          <a:p>
            <a:pPr marL="0" indent="0">
              <a:buNone/>
            </a:pPr>
            <a:r>
              <a:rPr lang="en-US"/>
              <a:t>While the Pace-Setting style can rapidly drive results by pushing the team to leverage their full potential, it is crucial to use this approach sparingly. If applied too liberally or without the balance of other leadership styles, it can lead to burnout and decreased morale. Team members might feel overwhelmed by the constant high expectations and the relentless pace, which could, in turn, result in a decline in both productivity and job satisfaction over time.</a:t>
            </a:r>
          </a:p>
          <a:p>
            <a:pPr marL="0" indent="0">
              <a:buNone/>
            </a:pPr>
            <a:r>
              <a:rPr lang="en-US"/>
              <a:t> </a:t>
            </a:r>
          </a:p>
          <a:p>
            <a:pPr marL="0" indent="0">
              <a:buNone/>
            </a:pPr>
            <a:r>
              <a:rPr lang="en-US"/>
              <a:t>To mitigate these risks, it’s beneficial to complement the Pace-Setting style with other leadership approaches that provide support and recognition, such as the Affiliative or Coaching styles. This combination can help maintain high performance while ensuring team members feel supported and valued, fostering a sustainable work environment. It is also important to pair this style with another so as to achieve the desired change as this style more pushes for increased output of the same and not necessarily change. </a:t>
            </a:r>
          </a:p>
        </p:txBody>
      </p:sp>
    </p:spTree>
    <p:extLst>
      <p:ext uri="{BB962C8B-B14F-4D97-AF65-F5344CB8AC3E}">
        <p14:creationId xmlns:p14="http://schemas.microsoft.com/office/powerpoint/2010/main" val="10106957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The Coaching Leadership Style centers on development and nurturing, with leaders dedicating significant effort to enhance their team members' skills and career potential. This style is highly beneficial for fostering long-term professional growth and building a resilient team equipped to take on future leadership roles. It is, in my opinion, the GOAT of leadership styles.</a:t>
            </a:r>
          </a:p>
          <a:p>
            <a:pPr marL="0" indent="0">
              <a:buNone/>
            </a:pPr>
            <a:r>
              <a:rPr lang="en-US"/>
              <a:t> </a:t>
            </a:r>
          </a:p>
          <a:p>
            <a:pPr marL="0" indent="0">
              <a:buNone/>
            </a:pPr>
            <a:r>
              <a:rPr lang="en-US"/>
              <a:t>Leaders who employ this style act as mentors to their team members, focusing not only on current project needs but also on the personal and professional growth of each individual. This approach is ideal in a stable environment where there is a window for growth and learning, rather than in situations that demand immediate results.</a:t>
            </a:r>
          </a:p>
          <a:p>
            <a:pPr marL="0" indent="0">
              <a:buNone/>
            </a:pPr>
            <a:r>
              <a:rPr lang="en-US"/>
              <a:t> </a:t>
            </a:r>
          </a:p>
          <a:p>
            <a:pPr marL="0" indent="0">
              <a:buNone/>
            </a:pPr>
            <a:r>
              <a:rPr lang="en-US"/>
              <a:t>However, the effectiveness of the Coaching style depends on the willingness and readiness of team members to develop and embrace learning opportunities. It requires a commitment from both the leader and the team to engage in continuous improvement and open communication.</a:t>
            </a:r>
          </a:p>
          <a:p>
            <a:pPr marL="0" indent="0">
              <a:buNone/>
            </a:pPr>
            <a:r>
              <a:rPr lang="en-US"/>
              <a:t> </a:t>
            </a:r>
          </a:p>
          <a:p>
            <a:pPr marL="0" indent="0">
              <a:buNone/>
            </a:pPr>
            <a:r>
              <a:rPr lang="en-US"/>
              <a:t>Incorporating the Coaching style can significantly enhance team capabilities over time, preparing them to meet future challenges more effectively. This style is particularly powerful when combined with other leadership styles that emphasize performance and results, providing a balanced approach that promotes both individual development and team success.</a:t>
            </a:r>
          </a:p>
        </p:txBody>
      </p:sp>
    </p:spTree>
    <p:extLst>
      <p:ext uri="{BB962C8B-B14F-4D97-AF65-F5344CB8AC3E}">
        <p14:creationId xmlns:p14="http://schemas.microsoft.com/office/powerpoint/2010/main" val="1084956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A health and safety recall of a product is good scenario to use the coercive style. This is a situation that requires decisive action and needs to be accomplished expeditiously. This style cuts through bureaucracy, is uninhibited by questions or discussion, and gets right to the point. This is especially important when the company’s reputation is on the line or their are legal concerns at risk.</a:t>
            </a:r>
          </a:p>
          <a:p>
            <a:pPr marL="0" indent="0">
              <a:buNone/>
            </a:pPr>
            <a:br>
              <a:rPr lang="en-US"/>
            </a:br>
            <a:endParaRPr lang="en-US"/>
          </a:p>
          <a:p>
            <a:pPr marL="0" indent="0">
              <a:buNone/>
            </a:pPr>
            <a:r>
              <a:rPr lang="en-US"/>
              <a:t>We obviously would not run the company all the time as if we are in a crisis situation though would we? This would be exhausting and demoralize everyone working within that system. So it is important to do what needs to be done quickly and revert back to our other more meaningful styles. The ill effects of this style could be offset by coupling it with a more collaborative or uplifting approach but be sure not to undermine the authority of the coercive style. </a:t>
            </a:r>
          </a:p>
          <a:p>
            <a:pPr marL="0" indent="0">
              <a:buNone/>
            </a:pPr>
            <a:br>
              <a:rPr lang="en-US"/>
            </a:br>
            <a:endParaRPr lang="en-US"/>
          </a:p>
        </p:txBody>
      </p:sp>
    </p:spTree>
    <p:extLst>
      <p:ext uri="{BB962C8B-B14F-4D97-AF65-F5344CB8AC3E}">
        <p14:creationId xmlns:p14="http://schemas.microsoft.com/office/powerpoint/2010/main" val="2376288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a:t>For a scenario in which the Authoritative style would work best, let’s examine something like a company-wide rebranding campaign whose goal is to redefine and communicate a new company identity. Using Authoritative would allow leaders to set these new standards and strategically establish the direction that they feel would be essential for all departments to ensure success in this campaign.</a:t>
            </a:r>
          </a:p>
          <a:p>
            <a:pPr marL="0" indent="0">
              <a:buNone/>
            </a:pPr>
            <a:br>
              <a:rPr lang="en-US"/>
            </a:br>
            <a:endParaRPr lang="en-US"/>
          </a:p>
          <a:p>
            <a:pPr marL="0" indent="0">
              <a:buNone/>
            </a:pPr>
            <a:r>
              <a:rPr lang="en-US"/>
              <a:t>Since an authoritative leader is a visionary, they have a unique ability to articulate the future state of the company thus inspiring all levels of employees to not only embrace the change but to champion the change as well. This would transmit the new brand to all stakeholders, internal and external, the strongest and most effectively. </a:t>
            </a:r>
          </a:p>
          <a:p>
            <a:pPr marL="0" indent="0">
              <a:buNone/>
            </a:pPr>
            <a:br>
              <a:rPr lang="en-US"/>
            </a:br>
            <a:endParaRPr lang="en-US"/>
          </a:p>
          <a:p>
            <a:pPr marL="0" indent="0">
              <a:buNone/>
            </a:pPr>
            <a:r>
              <a:rPr lang="en-US"/>
              <a:t>Crucial to this campaign, this style would mitigate confusion and align various departments. This is the best suited style for something like this that requires a wide organization shift to happen cohesively, needing a strong and respected leader to lead that charge and ensure the success. </a:t>
            </a:r>
          </a:p>
          <a:p>
            <a:pPr marL="0" indent="0">
              <a:buNone/>
            </a:pPr>
            <a:br>
              <a:rPr lang="en-US"/>
            </a:br>
            <a:endParaRPr lang="en-US"/>
          </a:p>
        </p:txBody>
      </p:sp>
    </p:spTree>
    <p:extLst>
      <p:ext uri="{BB962C8B-B14F-4D97-AF65-F5344CB8AC3E}">
        <p14:creationId xmlns:p14="http://schemas.microsoft.com/office/powerpoint/2010/main" val="32314753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9144000" cy="51435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866216" y="1574800"/>
            <a:ext cx="6619244" cy="2008236"/>
          </a:xfrm>
        </p:spPr>
        <p:txBody>
          <a:bodyPr anchor="b"/>
          <a:lstStyle>
            <a:lvl1pPr>
              <a:defRPr sz="9600"/>
            </a:lvl1pPr>
          </a:lstStyle>
          <a:p>
            <a:r>
              <a:rPr lang="en-US"/>
              <a:t>Click to edit Master title style</a:t>
            </a:r>
          </a:p>
        </p:txBody>
      </p:sp>
      <p:sp>
        <p:nvSpPr>
          <p:cNvPr id="3" name="Subtitle 2"/>
          <p:cNvSpPr>
            <a:spLocks noGrp="1"/>
          </p:cNvSpPr>
          <p:nvPr>
            <p:ph type="subTitle" idx="1"/>
          </p:nvPr>
        </p:nvSpPr>
        <p:spPr bwMode="gray">
          <a:xfrm>
            <a:off x="866216" y="3583035"/>
            <a:ext cx="6619244" cy="646065"/>
          </a:xfrm>
        </p:spPr>
        <p:txBody>
          <a:bodyPr anchor="t"/>
          <a:lstStyle>
            <a:lvl1pPr marL="0" indent="0" algn="l">
              <a:buNone/>
              <a:defRPr cap="all">
                <a:solidFill>
                  <a:schemeClr val="accent1">
                    <a:lumMod val="60000"/>
                    <a:lumOff val="40000"/>
                  </a:schemeClr>
                </a:solidFill>
              </a:defRPr>
            </a:lvl1pPr>
            <a:lvl2pPr marL="812810" indent="0" algn="ctr">
              <a:buNone/>
              <a:defRPr>
                <a:solidFill>
                  <a:schemeClr val="tx1">
                    <a:tint val="75000"/>
                  </a:schemeClr>
                </a:solidFill>
              </a:defRPr>
            </a:lvl2pPr>
            <a:lvl3pPr marL="1625620" indent="0" algn="ctr">
              <a:buNone/>
              <a:defRPr>
                <a:solidFill>
                  <a:schemeClr val="tx1">
                    <a:tint val="75000"/>
                  </a:schemeClr>
                </a:solidFill>
              </a:defRPr>
            </a:lvl3pPr>
            <a:lvl4pPr marL="2438430" indent="0" algn="ctr">
              <a:buNone/>
              <a:defRPr>
                <a:solidFill>
                  <a:schemeClr val="tx1">
                    <a:tint val="75000"/>
                  </a:schemeClr>
                </a:solidFill>
              </a:defRPr>
            </a:lvl4pPr>
            <a:lvl5pPr marL="3251241" indent="0" algn="ctr">
              <a:buNone/>
              <a:defRPr>
                <a:solidFill>
                  <a:schemeClr val="tx1">
                    <a:tint val="75000"/>
                  </a:schemeClr>
                </a:solidFill>
              </a:defRPr>
            </a:lvl5pPr>
            <a:lvl6pPr marL="4064051" indent="0" algn="ctr">
              <a:buNone/>
              <a:defRPr>
                <a:solidFill>
                  <a:schemeClr val="tx1">
                    <a:tint val="75000"/>
                  </a:schemeClr>
                </a:solidFill>
              </a:defRPr>
            </a:lvl6pPr>
            <a:lvl7pPr marL="4876861" indent="0" algn="ctr">
              <a:buNone/>
              <a:defRPr>
                <a:solidFill>
                  <a:schemeClr val="tx1">
                    <a:tint val="75000"/>
                  </a:schemeClr>
                </a:solidFill>
              </a:defRPr>
            </a:lvl7pPr>
            <a:lvl8pPr marL="5689671" indent="0" algn="ctr">
              <a:buNone/>
              <a:defRPr>
                <a:solidFill>
                  <a:schemeClr val="tx1">
                    <a:tint val="75000"/>
                  </a:schemeClr>
                </a:solidFill>
              </a:defRPr>
            </a:lvl8pPr>
            <a:lvl9pPr marL="65024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bwMode="gray">
          <a:xfrm rot="5400000">
            <a:off x="7619239" y="1344169"/>
            <a:ext cx="742949" cy="228599"/>
          </a:xfrm>
        </p:spPr>
        <p:txBody>
          <a:bodyPr anchor="t"/>
          <a:lstStyle>
            <a:lvl1pPr algn="l">
              <a:defRPr b="0" i="0">
                <a:solidFill>
                  <a:schemeClr val="bg1">
                    <a:alpha val="60000"/>
                  </a:schemeClr>
                </a:solidFill>
              </a:defRPr>
            </a:lvl1pPr>
          </a:lstStyle>
          <a:p>
            <a:fld id="{5923F103-BC34-4FE4-A40E-EDDEECFDA5D0}" type="datetimeFigureOut">
              <a:rPr lang="en-US" dirty="0"/>
              <a:pPr/>
              <a:t>3/16/2025</a:t>
            </a:fld>
            <a:endParaRPr lang="en-US"/>
          </a:p>
        </p:txBody>
      </p:sp>
      <p:sp>
        <p:nvSpPr>
          <p:cNvPr id="5" name="Footer Placeholder 4"/>
          <p:cNvSpPr>
            <a:spLocks noGrp="1"/>
          </p:cNvSpPr>
          <p:nvPr>
            <p:ph type="ftr" sz="quarter" idx="11"/>
          </p:nvPr>
        </p:nvSpPr>
        <p:spPr bwMode="gray">
          <a:xfrm rot="5400000">
            <a:off x="6713982" y="2420874"/>
            <a:ext cx="2894846" cy="228601"/>
          </a:xfrm>
        </p:spPr>
        <p:txBody>
          <a:bodyPr/>
          <a:lstStyle>
            <a:lvl1pPr>
              <a:defRPr b="0" i="0">
                <a:solidFill>
                  <a:schemeClr val="bg1">
                    <a:alpha val="60000"/>
                  </a:schemeClr>
                </a:solidFill>
              </a:defRPr>
            </a:lvl1pPr>
          </a:lstStyle>
          <a:p>
            <a:r>
              <a:rPr lang="en-US"/>
              <a:t>
              </a:t>
            </a:r>
          </a:p>
        </p:txBody>
      </p:sp>
      <p:sp>
        <p:nvSpPr>
          <p:cNvPr id="11" name="Rectangle 10"/>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7764406" y="221797"/>
            <a:ext cx="628649" cy="57576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21363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3727445"/>
            <a:ext cx="6619244" cy="425054"/>
          </a:xfrm>
        </p:spPr>
        <p:txBody>
          <a:bodyPr anchor="b">
            <a:normAutofit/>
          </a:bodyPr>
          <a:lstStyle>
            <a:lvl1pPr algn="l">
              <a:defRPr sz="4267" b="0"/>
            </a:lvl1pPr>
          </a:lstStyle>
          <a:p>
            <a:r>
              <a:rPr lang="en-US"/>
              <a:t>Click to edit Master title style</a:t>
            </a:r>
          </a:p>
        </p:txBody>
      </p:sp>
      <p:sp>
        <p:nvSpPr>
          <p:cNvPr id="3" name="Picture Placeholder 2"/>
          <p:cNvSpPr>
            <a:spLocks noGrp="1" noChangeAspect="1"/>
          </p:cNvSpPr>
          <p:nvPr>
            <p:ph type="pic" idx="1"/>
          </p:nvPr>
        </p:nvSpPr>
        <p:spPr>
          <a:xfrm>
            <a:off x="866216" y="514350"/>
            <a:ext cx="6619244" cy="257175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4" name="Text Placeholder 3"/>
          <p:cNvSpPr>
            <a:spLocks noGrp="1"/>
          </p:cNvSpPr>
          <p:nvPr>
            <p:ph type="body" sz="half" idx="2"/>
          </p:nvPr>
        </p:nvSpPr>
        <p:spPr>
          <a:xfrm>
            <a:off x="866215" y="4152499"/>
            <a:ext cx="6619244" cy="370284"/>
          </a:xfrm>
        </p:spPr>
        <p:txBody>
          <a:bodyPr>
            <a:normAutofit/>
          </a:bodyPr>
          <a:lstStyle>
            <a:lvl1pPr marL="0" indent="0">
              <a:buNone/>
              <a:defRPr sz="2133">
                <a:solidFill>
                  <a:schemeClr val="accent1">
                    <a:lumMod val="60000"/>
                    <a:lumOff val="40000"/>
                  </a:schemeClr>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3/16/2025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2082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9144000" cy="51435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1598" y="797563"/>
            <a:ext cx="6623862" cy="1029740"/>
          </a:xfrm>
        </p:spPr>
        <p:txBody>
          <a:bodyPr/>
          <a:lstStyle>
            <a:lvl1pPr>
              <a:defRPr sz="7111"/>
            </a:lvl1pPr>
          </a:lstStyle>
          <a:p>
            <a:r>
              <a:rPr lang="en-US"/>
              <a:t>Click to edit Master title style</a:t>
            </a:r>
          </a:p>
        </p:txBody>
      </p:sp>
      <p:sp>
        <p:nvSpPr>
          <p:cNvPr id="8" name="Text Placeholder 3"/>
          <p:cNvSpPr>
            <a:spLocks noGrp="1"/>
          </p:cNvSpPr>
          <p:nvPr>
            <p:ph type="body" sz="half" idx="2"/>
          </p:nvPr>
        </p:nvSpPr>
        <p:spPr>
          <a:xfrm>
            <a:off x="866216" y="2657475"/>
            <a:ext cx="6619244" cy="1857375"/>
          </a:xfrm>
        </p:spPr>
        <p:txBody>
          <a:bodyPr anchor="ctr">
            <a:normAutofit/>
          </a:bodyPr>
          <a:lstStyle>
            <a:lvl1pPr marL="0" indent="0">
              <a:buNone/>
              <a:defRPr sz="3200"/>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13" name="Rectangle 12"/>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3536624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9144000" cy="51435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661175" y="455502"/>
            <a:ext cx="601434" cy="2718758"/>
          </a:xfrm>
          <a:prstGeom prst="rect">
            <a:avLst/>
          </a:prstGeom>
          <a:noFill/>
        </p:spPr>
        <p:txBody>
          <a:bodyPr wrap="square" rtlCol="0">
            <a:spAutoFit/>
          </a:bodyPr>
          <a:lstStyle/>
          <a:p>
            <a:pPr algn="r"/>
            <a:r>
              <a:rPr lang="en-US" sz="17067" b="0" i="0">
                <a:solidFill>
                  <a:schemeClr val="accent1">
                    <a:lumMod val="60000"/>
                    <a:lumOff val="40000"/>
                  </a:schemeClr>
                </a:solidFill>
                <a:latin typeface="Arial"/>
                <a:cs typeface="Arial"/>
              </a:rPr>
              <a:t>“</a:t>
            </a:r>
          </a:p>
        </p:txBody>
      </p:sp>
      <p:sp>
        <p:nvSpPr>
          <p:cNvPr id="13" name="TextBox 12"/>
          <p:cNvSpPr txBox="1"/>
          <p:nvPr/>
        </p:nvSpPr>
        <p:spPr bwMode="gray">
          <a:xfrm>
            <a:off x="7413344" y="1960340"/>
            <a:ext cx="489572" cy="2718758"/>
          </a:xfrm>
          <a:prstGeom prst="rect">
            <a:avLst/>
          </a:prstGeom>
          <a:noFill/>
        </p:spPr>
        <p:txBody>
          <a:bodyPr wrap="square" rtlCol="0">
            <a:spAutoFit/>
          </a:bodyPr>
          <a:lstStyle/>
          <a:p>
            <a:pPr algn="r"/>
            <a:r>
              <a:rPr lang="en-US" sz="17067" b="0" i="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186408" y="736600"/>
            <a:ext cx="6340430" cy="2022474"/>
          </a:xfrm>
        </p:spPr>
        <p:txBody>
          <a:bodyPr/>
          <a:lstStyle>
            <a:lvl1pPr>
              <a:defRPr sz="7111"/>
            </a:lvl1pPr>
          </a:lstStyle>
          <a:p>
            <a:r>
              <a:rPr lang="en-US"/>
              <a:t>Click to edit Master title style</a:t>
            </a:r>
          </a:p>
        </p:txBody>
      </p:sp>
      <p:sp>
        <p:nvSpPr>
          <p:cNvPr id="14" name="Text Placeholder 3"/>
          <p:cNvSpPr>
            <a:spLocks noGrp="1"/>
          </p:cNvSpPr>
          <p:nvPr>
            <p:ph type="body" sz="half" idx="13"/>
          </p:nvPr>
        </p:nvSpPr>
        <p:spPr bwMode="gray">
          <a:xfrm>
            <a:off x="1459459" y="2759074"/>
            <a:ext cx="5798414" cy="256631"/>
          </a:xfrm>
        </p:spPr>
        <p:txBody>
          <a:bodyPr anchor="t">
            <a:normAutofit/>
          </a:bodyPr>
          <a:lstStyle>
            <a:lvl1pPr marL="0" indent="0">
              <a:buNone/>
              <a:defRPr lang="en-US" sz="2489" b="0" i="0" kern="1200" cap="small" dirty="0">
                <a:solidFill>
                  <a:schemeClr val="accent1">
                    <a:lumMod val="60000"/>
                    <a:lumOff val="40000"/>
                  </a:schemeClr>
                </a:solidFill>
                <a:latin typeface="+mn-lt"/>
                <a:ea typeface="+mn-ea"/>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10" name="Text Placeholder 3"/>
          <p:cNvSpPr>
            <a:spLocks noGrp="1"/>
          </p:cNvSpPr>
          <p:nvPr>
            <p:ph type="body" sz="half" idx="2"/>
          </p:nvPr>
        </p:nvSpPr>
        <p:spPr>
          <a:xfrm>
            <a:off x="866216" y="3771899"/>
            <a:ext cx="6933673" cy="748393"/>
          </a:xfrm>
        </p:spPr>
        <p:txBody>
          <a:bodyPr anchor="ctr">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19" name="Rectangle 18"/>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420192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778000"/>
            <a:ext cx="6619245" cy="1366886"/>
          </a:xfrm>
        </p:spPr>
        <p:txBody>
          <a:bodyPr anchor="b"/>
          <a:lstStyle>
            <a:lvl1pPr algn="l">
              <a:defRPr sz="7111" b="0" cap="none"/>
            </a:lvl1pPr>
          </a:lstStyle>
          <a:p>
            <a:r>
              <a:rPr lang="en-US"/>
              <a:t>Click to edit Master title style</a:t>
            </a:r>
          </a:p>
        </p:txBody>
      </p:sp>
      <p:sp>
        <p:nvSpPr>
          <p:cNvPr id="3" name="Text Placeholder 2"/>
          <p:cNvSpPr>
            <a:spLocks noGrp="1"/>
          </p:cNvSpPr>
          <p:nvPr>
            <p:ph type="body" idx="1"/>
          </p:nvPr>
        </p:nvSpPr>
        <p:spPr>
          <a:xfrm>
            <a:off x="866216" y="3768725"/>
            <a:ext cx="6619244" cy="645300"/>
          </a:xfrm>
        </p:spPr>
        <p:txBody>
          <a:bodyPr anchor="t"/>
          <a:lstStyle>
            <a:lvl1pPr marL="0" indent="0" algn="l">
              <a:buNone/>
              <a:defRPr sz="3556" cap="none">
                <a:solidFill>
                  <a:schemeClr val="accent1">
                    <a:lumMod val="60000"/>
                    <a:lumOff val="40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57499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lvl1pPr>
              <a:defRPr sz="6400"/>
            </a:lvl1pPr>
          </a:lstStyle>
          <a:p>
            <a:r>
              <a:rPr lang="en-US"/>
              <a:t>Click to edit Master title style</a:t>
            </a:r>
          </a:p>
        </p:txBody>
      </p:sp>
      <p:sp>
        <p:nvSpPr>
          <p:cNvPr id="3" name="Text Placeholder 2"/>
          <p:cNvSpPr>
            <a:spLocks noGrp="1"/>
          </p:cNvSpPr>
          <p:nvPr>
            <p:ph type="body" idx="1"/>
          </p:nvPr>
        </p:nvSpPr>
        <p:spPr>
          <a:xfrm>
            <a:off x="866215" y="1952626"/>
            <a:ext cx="2356409"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16" name="Text Placeholder 3"/>
          <p:cNvSpPr>
            <a:spLocks noGrp="1"/>
          </p:cNvSpPr>
          <p:nvPr>
            <p:ph type="body" sz="half" idx="15"/>
          </p:nvPr>
        </p:nvSpPr>
        <p:spPr>
          <a:xfrm>
            <a:off x="866215" y="2384823"/>
            <a:ext cx="2356409" cy="2135470"/>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Text Placeholder 4"/>
          <p:cNvSpPr>
            <a:spLocks noGrp="1"/>
          </p:cNvSpPr>
          <p:nvPr>
            <p:ph type="body" sz="quarter" idx="3"/>
          </p:nvPr>
        </p:nvSpPr>
        <p:spPr>
          <a:xfrm>
            <a:off x="3384541" y="1952625"/>
            <a:ext cx="2360257"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19" name="Text Placeholder 3"/>
          <p:cNvSpPr>
            <a:spLocks noGrp="1"/>
          </p:cNvSpPr>
          <p:nvPr>
            <p:ph type="body" sz="half" idx="16"/>
          </p:nvPr>
        </p:nvSpPr>
        <p:spPr>
          <a:xfrm>
            <a:off x="3384541" y="2384823"/>
            <a:ext cx="2360257" cy="2135470"/>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14" name="Text Placeholder 4"/>
          <p:cNvSpPr>
            <a:spLocks noGrp="1"/>
          </p:cNvSpPr>
          <p:nvPr>
            <p:ph type="body" sz="quarter" idx="13"/>
          </p:nvPr>
        </p:nvSpPr>
        <p:spPr>
          <a:xfrm>
            <a:off x="5916101" y="1952626"/>
            <a:ext cx="2359298"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20" name="Text Placeholder 3"/>
          <p:cNvSpPr>
            <a:spLocks noGrp="1"/>
          </p:cNvSpPr>
          <p:nvPr>
            <p:ph type="body" sz="half" idx="17"/>
          </p:nvPr>
        </p:nvSpPr>
        <p:spPr>
          <a:xfrm>
            <a:off x="5916247" y="2384822"/>
            <a:ext cx="2359152" cy="2135470"/>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cxnSp>
        <p:nvCxnSpPr>
          <p:cNvPr id="17" name="Straight Connector 16"/>
          <p:cNvCxnSpPr/>
          <p:nvPr/>
        </p:nvCxnSpPr>
        <p:spPr>
          <a:xfrm>
            <a:off x="3302978"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829301"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3/16/2025</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9473350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lvl1pPr>
              <a:defRPr sz="6400"/>
            </a:lvl1pPr>
          </a:lstStyle>
          <a:p>
            <a:r>
              <a:rPr lang="en-US"/>
              <a:t>Click to edit Master title style</a:t>
            </a:r>
          </a:p>
        </p:txBody>
      </p:sp>
      <p:sp>
        <p:nvSpPr>
          <p:cNvPr id="3" name="Text Placeholder 2"/>
          <p:cNvSpPr>
            <a:spLocks noGrp="1"/>
          </p:cNvSpPr>
          <p:nvPr>
            <p:ph type="body" idx="1"/>
          </p:nvPr>
        </p:nvSpPr>
        <p:spPr>
          <a:xfrm>
            <a:off x="866215" y="3399633"/>
            <a:ext cx="2287829"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19" name="Picture Placeholder 2"/>
          <p:cNvSpPr>
            <a:spLocks noGrp="1" noChangeAspect="1"/>
          </p:cNvSpPr>
          <p:nvPr>
            <p:ph type="pic" idx="15"/>
          </p:nvPr>
        </p:nvSpPr>
        <p:spPr>
          <a:xfrm>
            <a:off x="1000915"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22" name="Text Placeholder 3"/>
          <p:cNvSpPr>
            <a:spLocks noGrp="1"/>
          </p:cNvSpPr>
          <p:nvPr>
            <p:ph type="body" sz="half" idx="18"/>
          </p:nvPr>
        </p:nvSpPr>
        <p:spPr>
          <a:xfrm>
            <a:off x="866215" y="3831830"/>
            <a:ext cx="2287829" cy="688464"/>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Text Placeholder 4"/>
          <p:cNvSpPr>
            <a:spLocks noGrp="1"/>
          </p:cNvSpPr>
          <p:nvPr>
            <p:ph type="body" sz="quarter" idx="3"/>
          </p:nvPr>
        </p:nvSpPr>
        <p:spPr>
          <a:xfrm>
            <a:off x="3426649" y="3399634"/>
            <a:ext cx="2287829"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1" name="Picture Placeholder 2"/>
          <p:cNvSpPr>
            <a:spLocks noGrp="1" noChangeAspect="1"/>
          </p:cNvSpPr>
          <p:nvPr>
            <p:ph type="pic" idx="21"/>
          </p:nvPr>
        </p:nvSpPr>
        <p:spPr>
          <a:xfrm>
            <a:off x="3561347"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23" name="Text Placeholder 3"/>
          <p:cNvSpPr>
            <a:spLocks noGrp="1"/>
          </p:cNvSpPr>
          <p:nvPr>
            <p:ph type="body" sz="half" idx="19"/>
          </p:nvPr>
        </p:nvSpPr>
        <p:spPr>
          <a:xfrm>
            <a:off x="3427629" y="3831829"/>
            <a:ext cx="2287829" cy="688464"/>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14" name="Text Placeholder 4"/>
          <p:cNvSpPr>
            <a:spLocks noGrp="1"/>
          </p:cNvSpPr>
          <p:nvPr>
            <p:ph type="body" sz="quarter" idx="13"/>
          </p:nvPr>
        </p:nvSpPr>
        <p:spPr>
          <a:xfrm>
            <a:off x="5987082" y="3399634"/>
            <a:ext cx="2288321" cy="432197"/>
          </a:xfrm>
        </p:spPr>
        <p:txBody>
          <a:bodyPr anchor="b">
            <a:noAutofit/>
          </a:bodyPr>
          <a:lstStyle>
            <a:lvl1pPr marL="0" indent="0">
              <a:buNone/>
              <a:defRPr sz="4267" b="0">
                <a:solidFill>
                  <a:schemeClr val="accent1">
                    <a:lumMod val="60000"/>
                    <a:lumOff val="40000"/>
                  </a:schemeClr>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2" name="Picture Placeholder 2"/>
          <p:cNvSpPr>
            <a:spLocks noGrp="1" noChangeAspect="1"/>
          </p:cNvSpPr>
          <p:nvPr>
            <p:ph type="pic" idx="22"/>
          </p:nvPr>
        </p:nvSpPr>
        <p:spPr>
          <a:xfrm>
            <a:off x="6122273" y="1952625"/>
            <a:ext cx="2018432" cy="1193633"/>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24" name="Text Placeholder 3"/>
          <p:cNvSpPr>
            <a:spLocks noGrp="1"/>
          </p:cNvSpPr>
          <p:nvPr>
            <p:ph type="body" sz="half" idx="20"/>
          </p:nvPr>
        </p:nvSpPr>
        <p:spPr>
          <a:xfrm>
            <a:off x="5987081" y="3831828"/>
            <a:ext cx="2288322" cy="688464"/>
          </a:xfrm>
        </p:spPr>
        <p:txBody>
          <a:bodyPr anchor="t">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cxnSp>
        <p:nvCxnSpPr>
          <p:cNvPr id="43" name="Straight Connector 42"/>
          <p:cNvCxnSpPr/>
          <p:nvPr/>
        </p:nvCxnSpPr>
        <p:spPr>
          <a:xfrm>
            <a:off x="3304373"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5848352" y="1927225"/>
            <a:ext cx="0" cy="261937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3/16/2025</a:t>
            </a:fld>
            <a:endParaRPr lang="en-US"/>
          </a:p>
        </p:txBody>
      </p:sp>
      <p:sp>
        <p:nvSpPr>
          <p:cNvPr id="8" name="Footer Placeholder 7"/>
          <p:cNvSpPr>
            <a:spLocks noGrp="1"/>
          </p:cNvSpPr>
          <p:nvPr>
            <p:ph type="ftr" sz="quarter" idx="11"/>
          </p:nvPr>
        </p:nvSpPr>
        <p:spPr>
          <a:xfrm>
            <a:off x="420833" y="4793879"/>
            <a:ext cx="2733212" cy="228601"/>
          </a:xfrm>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537028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66216" y="730251"/>
            <a:ext cx="6619244" cy="530223"/>
          </a:xfrm>
        </p:spPr>
        <p:txBody>
          <a:bodyPr/>
          <a:lstStyle/>
          <a:p>
            <a:r>
              <a:rPr lang="en-US"/>
              <a:t>Click to edit Master title style</a:t>
            </a:r>
          </a:p>
        </p:txBody>
      </p:sp>
      <p:sp>
        <p:nvSpPr>
          <p:cNvPr id="3" name="Vertical Text Placeholder 2"/>
          <p:cNvSpPr>
            <a:spLocks noGrp="1"/>
          </p:cNvSpPr>
          <p:nvPr>
            <p:ph type="body" orient="vert" idx="1"/>
          </p:nvPr>
        </p:nvSpPr>
        <p:spPr>
          <a:xfrm>
            <a:off x="866216" y="1952625"/>
            <a:ext cx="6619244" cy="2562225"/>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021580" y="4793879"/>
            <a:ext cx="742949" cy="228599"/>
          </a:xfrm>
        </p:spPr>
        <p:txBody>
          <a:bodyPr/>
          <a:lstStyle/>
          <a:p>
            <a:fld id="{53086D93-FCAC-47E0-A2EE-787E62CA814C}"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383692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6438927" y="958850"/>
            <a:ext cx="1057474" cy="3561443"/>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866216" y="958850"/>
            <a:ext cx="4692019" cy="35614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989829" y="4793879"/>
            <a:ext cx="744101" cy="228599"/>
          </a:xfrm>
        </p:spPr>
        <p:txBody>
          <a:bodyPr/>
          <a:lstStyle/>
          <a:p>
            <a:fld id="{CDA879A6-0FD0-4734-A311-86BFCA472E6E}"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526843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extLst>
      <p:ext uri="{BB962C8B-B14F-4D97-AF65-F5344CB8AC3E}">
        <p14:creationId xmlns:p14="http://schemas.microsoft.com/office/powerpoint/2010/main" val="21297710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866216" y="1952625"/>
            <a:ext cx="6619244" cy="25622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9C9CA7B-DFD4-44B5-8C60-D14B8CD1FB59}"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3287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2008234"/>
            <a:ext cx="3263269" cy="1712868"/>
          </a:xfrm>
        </p:spPr>
        <p:txBody>
          <a:bodyPr anchor="ctr"/>
          <a:lstStyle>
            <a:lvl1pPr algn="l">
              <a:defRPr sz="7111" b="0" cap="none"/>
            </a:lvl1pPr>
          </a:lstStyle>
          <a:p>
            <a:r>
              <a:rPr lang="en-US"/>
              <a:t>Click to edit Master title style</a:t>
            </a:r>
          </a:p>
        </p:txBody>
      </p:sp>
      <p:sp>
        <p:nvSpPr>
          <p:cNvPr id="3" name="Text Placeholder 2"/>
          <p:cNvSpPr>
            <a:spLocks noGrp="1"/>
          </p:cNvSpPr>
          <p:nvPr>
            <p:ph type="body" idx="1"/>
          </p:nvPr>
        </p:nvSpPr>
        <p:spPr>
          <a:xfrm>
            <a:off x="5171670" y="2008233"/>
            <a:ext cx="2818159" cy="1712868"/>
          </a:xfrm>
        </p:spPr>
        <p:txBody>
          <a:bodyPr anchor="ctr"/>
          <a:lstStyle>
            <a:lvl1pPr marL="0" indent="0" algn="l">
              <a:buNone/>
              <a:defRPr sz="3556" cap="all">
                <a:solidFill>
                  <a:schemeClr val="accent1">
                    <a:lumMod val="60000"/>
                    <a:lumOff val="40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3/16/2025</a:t>
            </a:fld>
            <a:endParaRPr lang="en-US"/>
          </a:p>
        </p:txBody>
      </p:sp>
      <p:sp>
        <p:nvSpPr>
          <p:cNvPr id="5" name="Footer Placeholder 4"/>
          <p:cNvSpPr>
            <a:spLocks noGrp="1"/>
          </p:cNvSpPr>
          <p:nvPr>
            <p:ph type="ftr" sz="quarter" idx="11"/>
          </p:nvPr>
        </p:nvSpPr>
        <p:spPr/>
        <p:txBody>
          <a:bodyPr/>
          <a:lstStyle/>
          <a:p>
            <a:r>
              <a:rPr lang="en-US"/>
              <a:t>
              </a:t>
            </a:r>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2094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66215" y="1952625"/>
            <a:ext cx="3618869" cy="256222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56535" y="1952625"/>
            <a:ext cx="3618869" cy="2562225"/>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BDB8791-F1B0-41E7-B7FD-A781E65C4266}" type="datetimeFigureOut">
              <a:rPr lang="en-US" dirty="0"/>
              <a:t>3/16/2025</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48683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66216" y="1952625"/>
            <a:ext cx="3618868" cy="432197"/>
          </a:xfrm>
        </p:spPr>
        <p:txBody>
          <a:bodyPr anchor="b">
            <a:noAutofit/>
          </a:bodyPr>
          <a:lstStyle>
            <a:lvl1pPr marL="0" indent="0">
              <a:buNone/>
              <a:defRPr sz="4267" b="0">
                <a:solidFill>
                  <a:schemeClr val="accent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866215" y="2384822"/>
            <a:ext cx="3618869" cy="213002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56535" y="1952625"/>
            <a:ext cx="3618869" cy="432197"/>
          </a:xfrm>
        </p:spPr>
        <p:txBody>
          <a:bodyPr anchor="b">
            <a:noAutofit/>
          </a:bodyPr>
          <a:lstStyle>
            <a:lvl1pPr marL="0" indent="0">
              <a:buNone/>
              <a:defRPr sz="4267" b="0">
                <a:solidFill>
                  <a:schemeClr val="accent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656535" y="2384822"/>
            <a:ext cx="3618869" cy="2130029"/>
          </a:xfrm>
        </p:spPr>
        <p:txBody>
          <a:bodyPr>
            <a:normAutofit/>
          </a:bodyPr>
          <a:lstStyle>
            <a:lvl1pPr>
              <a:defRPr sz="3200"/>
            </a:lvl1pPr>
            <a:lvl2pPr>
              <a:defRPr sz="2844"/>
            </a:lvl2pPr>
            <a:lvl3pPr>
              <a:defRPr sz="248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FDD63B2-E120-4ED8-B27B-C685F510A5FE}" type="datetimeFigureOut">
              <a:rPr lang="en-US" dirty="0"/>
              <a:t>3/16/2025</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3482343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866216" y="730251"/>
            <a:ext cx="6571060" cy="530223"/>
          </a:xfrm>
        </p:spPr>
        <p:txBody>
          <a:bodyPr/>
          <a:lstStyle>
            <a:lvl1pPr>
              <a:defRPr/>
            </a:lvl1pPr>
          </a:lstStyle>
          <a:p>
            <a:r>
              <a:rPr lang="en-US"/>
              <a:t>Click to edit Master title style</a:t>
            </a:r>
          </a:p>
        </p:txBody>
      </p:sp>
      <p:sp>
        <p:nvSpPr>
          <p:cNvPr id="3" name="Date Placeholder 2"/>
          <p:cNvSpPr>
            <a:spLocks noGrp="1"/>
          </p:cNvSpPr>
          <p:nvPr>
            <p:ph type="dt" sz="half" idx="10"/>
          </p:nvPr>
        </p:nvSpPr>
        <p:spPr/>
        <p:txBody>
          <a:bodyPr/>
          <a:lstStyle/>
          <a:p>
            <a:fld id="{7AA18ACC-A947-437B-A130-35BD54FDF1E9}" type="datetimeFigureOut">
              <a:rPr lang="en-US" dirty="0"/>
              <a:t>3/16/2025</a:t>
            </a:fld>
            <a:endParaRPr lang="en-US"/>
          </a:p>
        </p:txBody>
      </p:sp>
      <p:sp>
        <p:nvSpPr>
          <p:cNvPr id="4" name="Footer Placeholder 3"/>
          <p:cNvSpPr>
            <a:spLocks noGrp="1"/>
          </p:cNvSpPr>
          <p:nvPr>
            <p:ph type="ftr" sz="quarter" idx="11"/>
          </p:nvPr>
        </p:nvSpPr>
        <p:spPr/>
        <p:txBody>
          <a:bodyPr/>
          <a:lstStyle/>
          <a:p>
            <a:r>
              <a:rPr lang="en-US"/>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75346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3/16/2025</a:t>
            </a:fld>
            <a:endParaRPr lang="en-US"/>
          </a:p>
        </p:txBody>
      </p:sp>
      <p:sp>
        <p:nvSpPr>
          <p:cNvPr id="3" name="Footer Placeholder 2"/>
          <p:cNvSpPr>
            <a:spLocks noGrp="1"/>
          </p:cNvSpPr>
          <p:nvPr>
            <p:ph type="ftr" sz="quarter" idx="11"/>
          </p:nvPr>
        </p:nvSpPr>
        <p:spPr/>
        <p:txBody>
          <a:bodyPr/>
          <a:lstStyle/>
          <a:p>
            <a:r>
              <a:rPr lang="en-US"/>
              <a:t>
              </a:t>
            </a:r>
          </a:p>
        </p:txBody>
      </p:sp>
      <p:sp>
        <p:nvSpPr>
          <p:cNvPr id="7" name="Rectangle 6"/>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98788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971550"/>
            <a:ext cx="2094869" cy="1200150"/>
          </a:xfrm>
        </p:spPr>
        <p:txBody>
          <a:bodyPr anchor="b"/>
          <a:lstStyle>
            <a:lvl1pPr algn="l">
              <a:defRPr sz="4267" b="0"/>
            </a:lvl1pPr>
          </a:lstStyle>
          <a:p>
            <a:r>
              <a:rPr lang="en-US"/>
              <a:t>Click to edit Master title style</a:t>
            </a:r>
          </a:p>
        </p:txBody>
      </p:sp>
      <p:sp>
        <p:nvSpPr>
          <p:cNvPr id="3" name="Content Placeholder 2"/>
          <p:cNvSpPr>
            <a:spLocks noGrp="1"/>
          </p:cNvSpPr>
          <p:nvPr>
            <p:ph idx="1"/>
          </p:nvPr>
        </p:nvSpPr>
        <p:spPr>
          <a:xfrm>
            <a:off x="4335859" y="1085850"/>
            <a:ext cx="3892550" cy="3429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bwMode="gray">
          <a:xfrm>
            <a:off x="866215" y="2346961"/>
            <a:ext cx="2094869" cy="2171699"/>
          </a:xfrm>
        </p:spPr>
        <p:txBody>
          <a:bodyPr/>
          <a:lstStyle>
            <a:lvl1pPr marL="0" indent="0">
              <a:buNone/>
              <a:defRPr sz="2489">
                <a:solidFill>
                  <a:schemeClr val="accent1">
                    <a:lumMod val="60000"/>
                    <a:lumOff val="40000"/>
                  </a:schemeClr>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3/16/2025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765749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9144000" cy="51435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866216" y="1270000"/>
            <a:ext cx="2898851" cy="1301750"/>
          </a:xfrm>
        </p:spPr>
        <p:txBody>
          <a:bodyPr anchor="b">
            <a:normAutofit/>
          </a:bodyPr>
          <a:lstStyle>
            <a:lvl1pPr algn="l">
              <a:defRPr sz="6400" b="0"/>
            </a:lvl1pPr>
          </a:lstStyle>
          <a:p>
            <a:r>
              <a:rPr lang="en-US"/>
              <a:t>Click to edit Master title style</a:t>
            </a:r>
          </a:p>
        </p:txBody>
      </p:sp>
      <p:sp>
        <p:nvSpPr>
          <p:cNvPr id="3" name="Picture Placeholder 2"/>
          <p:cNvSpPr>
            <a:spLocks noGrp="1" noChangeAspect="1"/>
          </p:cNvSpPr>
          <p:nvPr>
            <p:ph type="pic" idx="1"/>
          </p:nvPr>
        </p:nvSpPr>
        <p:spPr>
          <a:xfrm>
            <a:off x="4910903" y="857250"/>
            <a:ext cx="2420395"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pPr marL="0" lvl="0" indent="0" algn="ctr">
              <a:buNone/>
            </a:pPr>
            <a:endParaRPr lang="en-US"/>
          </a:p>
        </p:txBody>
      </p:sp>
      <p:sp>
        <p:nvSpPr>
          <p:cNvPr id="4" name="Text Placeholder 3"/>
          <p:cNvSpPr>
            <a:spLocks noGrp="1"/>
          </p:cNvSpPr>
          <p:nvPr>
            <p:ph type="body" sz="half" idx="2"/>
          </p:nvPr>
        </p:nvSpPr>
        <p:spPr bwMode="gray">
          <a:xfrm>
            <a:off x="866216" y="2743200"/>
            <a:ext cx="2894409" cy="1028700"/>
          </a:xfrm>
        </p:spPr>
        <p:txBody>
          <a:bodyPr>
            <a:normAutofit/>
          </a:bodyPr>
          <a:lstStyle>
            <a:lvl1pPr marL="0" indent="0">
              <a:buNone/>
              <a:defRPr sz="2489">
                <a:solidFill>
                  <a:schemeClr val="accent1">
                    <a:lumMod val="60000"/>
                    <a:lumOff val="40000"/>
                  </a:schemeClr>
                </a:solidFill>
              </a:defRPr>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3/16/2025</a:t>
            </a:fld>
            <a:endParaRPr lang="en-US"/>
          </a:p>
        </p:txBody>
      </p:sp>
      <p:sp>
        <p:nvSpPr>
          <p:cNvPr id="6" name="Footer Placeholder 5"/>
          <p:cNvSpPr>
            <a:spLocks noGrp="1"/>
          </p:cNvSpPr>
          <p:nvPr>
            <p:ph type="ftr" sz="quarter" idx="11"/>
          </p:nvPr>
        </p:nvSpPr>
        <p:spPr/>
        <p:txBody>
          <a:bodyPr/>
          <a:lstStyle/>
          <a:p>
            <a:r>
              <a:rPr lang="en-US"/>
              <a:t>
              </a:t>
            </a:r>
          </a:p>
        </p:txBody>
      </p:sp>
      <p:sp>
        <p:nvSpPr>
          <p:cNvPr id="16" name="Rectangle 15"/>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13854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9144000" cy="51435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866216" y="730251"/>
            <a:ext cx="6571060" cy="53022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p:cNvSpPr>
            <a:spLocks noGrp="1"/>
          </p:cNvSpPr>
          <p:nvPr>
            <p:ph type="body" idx="1"/>
          </p:nvPr>
        </p:nvSpPr>
        <p:spPr>
          <a:xfrm>
            <a:off x="866216" y="1952625"/>
            <a:ext cx="6571060" cy="25622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989829" y="4793879"/>
            <a:ext cx="742949" cy="228599"/>
          </a:xfrm>
          <a:prstGeom prst="rect">
            <a:avLst/>
          </a:prstGeom>
        </p:spPr>
        <p:txBody>
          <a:bodyPr vert="horz" lIns="91440" tIns="45720" rIns="91440" bIns="45720" rtlCol="0" anchor="ctr"/>
          <a:lstStyle>
            <a:lvl1pPr algn="r">
              <a:defRPr sz="1778" b="1" i="0">
                <a:solidFill>
                  <a:schemeClr val="accent1"/>
                </a:solidFill>
              </a:defRPr>
            </a:lvl1pPr>
          </a:lstStyle>
          <a:p>
            <a:fld id="{2BE451C3-0FF4-47C4-B829-773ADF60F88C}" type="datetimeFigureOut">
              <a:rPr lang="en-US" dirty="0"/>
              <a:t>3/16/2025</a:t>
            </a:fld>
            <a:endParaRPr lang="en-US"/>
          </a:p>
        </p:txBody>
      </p:sp>
      <p:sp>
        <p:nvSpPr>
          <p:cNvPr id="5" name="Footer Placeholder 4"/>
          <p:cNvSpPr>
            <a:spLocks noGrp="1"/>
          </p:cNvSpPr>
          <p:nvPr>
            <p:ph type="ftr" sz="quarter" idx="3"/>
          </p:nvPr>
        </p:nvSpPr>
        <p:spPr>
          <a:xfrm>
            <a:off x="420833" y="4793879"/>
            <a:ext cx="2894846" cy="228601"/>
          </a:xfrm>
          <a:prstGeom prst="rect">
            <a:avLst/>
          </a:prstGeom>
        </p:spPr>
        <p:txBody>
          <a:bodyPr vert="horz" lIns="91440" tIns="45720" rIns="91440" bIns="45720" rtlCol="0" anchor="ctr"/>
          <a:lstStyle>
            <a:lvl1pPr algn="l">
              <a:defRPr sz="1778" b="1" i="0">
                <a:solidFill>
                  <a:schemeClr val="accent1"/>
                </a:solidFill>
              </a:defRPr>
            </a:lvl1pPr>
          </a:lstStyle>
          <a:p>
            <a:r>
              <a:rPr lang="en-US"/>
              <a:t>
              </a:t>
            </a:r>
          </a:p>
        </p:txBody>
      </p:sp>
      <p:sp>
        <p:nvSpPr>
          <p:cNvPr id="21" name="Rectangle 20"/>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4978" b="0" i="0">
                <a:solidFill>
                  <a:schemeClr val="bg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413917744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hyperlink" Target="https://www.inc.com/eric-morgan/5-tips-for-effectively-managing-change.html" TargetMode="Externa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0" name="Group 49">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35" name="Rectangle 34">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6"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51" name="Rectangle 50">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2" name="Freeform 5">
            <a:extLst>
              <a:ext uri="{FF2B5EF4-FFF2-40B4-BE49-F238E27FC236}">
                <a16:creationId xmlns:a16="http://schemas.microsoft.com/office/drawing/2014/main" id="{2D529E20-662F-4915-ACD7-970C026FDB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677511" flipH="1">
            <a:off x="2645462" y="1393414"/>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pic>
        <p:nvPicPr>
          <p:cNvPr id="19" name="Picture 18" descr="Analogue board showing flight information">
            <a:extLst>
              <a:ext uri="{FF2B5EF4-FFF2-40B4-BE49-F238E27FC236}">
                <a16:creationId xmlns:a16="http://schemas.microsoft.com/office/drawing/2014/main" id="{0FB1DBF9-9438-6931-AEFD-B8E931527A16}"/>
              </a:ext>
            </a:extLst>
          </p:cNvPr>
          <p:cNvPicPr>
            <a:picLocks noChangeAspect="1"/>
          </p:cNvPicPr>
          <p:nvPr/>
        </p:nvPicPr>
        <p:blipFill rotWithShape="1">
          <a:blip r:embed="rId3"/>
          <a:srcRect l="15928" r="29681" b="2"/>
          <a:stretch/>
        </p:blipFill>
        <p:spPr>
          <a:xfrm>
            <a:off x="317502" y="301624"/>
            <a:ext cx="3699714" cy="4540253"/>
          </a:xfrm>
          <a:custGeom>
            <a:avLst/>
            <a:gdLst/>
            <a:ahLst/>
            <a:cxnLst/>
            <a:rect l="l" t="t" r="r" b="b"/>
            <a:pathLst>
              <a:path w="4932951" h="6053670">
                <a:moveTo>
                  <a:pt x="0" y="0"/>
                </a:moveTo>
                <a:lnTo>
                  <a:pt x="3678393" y="0"/>
                </a:lnTo>
                <a:lnTo>
                  <a:pt x="4478865" y="0"/>
                </a:lnTo>
                <a:lnTo>
                  <a:pt x="4931853" y="0"/>
                </a:lnTo>
                <a:lnTo>
                  <a:pt x="4908487" y="137419"/>
                </a:lnTo>
                <a:lnTo>
                  <a:pt x="4886218" y="274232"/>
                </a:lnTo>
                <a:lnTo>
                  <a:pt x="4864421" y="411650"/>
                </a:lnTo>
                <a:lnTo>
                  <a:pt x="4845759" y="549673"/>
                </a:lnTo>
                <a:lnTo>
                  <a:pt x="4826941" y="687092"/>
                </a:lnTo>
                <a:lnTo>
                  <a:pt x="4809377" y="825115"/>
                </a:lnTo>
                <a:lnTo>
                  <a:pt x="4794322" y="961323"/>
                </a:lnTo>
                <a:lnTo>
                  <a:pt x="4780052" y="1099347"/>
                </a:lnTo>
                <a:lnTo>
                  <a:pt x="4767035" y="1236765"/>
                </a:lnTo>
                <a:lnTo>
                  <a:pt x="4755744" y="1371761"/>
                </a:lnTo>
                <a:lnTo>
                  <a:pt x="4744453" y="1508574"/>
                </a:lnTo>
                <a:lnTo>
                  <a:pt x="4735044" y="1643572"/>
                </a:lnTo>
                <a:lnTo>
                  <a:pt x="4727674" y="1778568"/>
                </a:lnTo>
                <a:lnTo>
                  <a:pt x="4719990" y="1912960"/>
                </a:lnTo>
                <a:lnTo>
                  <a:pt x="4713560" y="2046141"/>
                </a:lnTo>
                <a:lnTo>
                  <a:pt x="4709012" y="2178111"/>
                </a:lnTo>
                <a:lnTo>
                  <a:pt x="4705092" y="2310081"/>
                </a:lnTo>
                <a:lnTo>
                  <a:pt x="4701328" y="2440840"/>
                </a:lnTo>
                <a:lnTo>
                  <a:pt x="4699603" y="2569783"/>
                </a:lnTo>
                <a:lnTo>
                  <a:pt x="4697721" y="2698726"/>
                </a:lnTo>
                <a:lnTo>
                  <a:pt x="4696780" y="2825853"/>
                </a:lnTo>
                <a:lnTo>
                  <a:pt x="4697721" y="2951770"/>
                </a:lnTo>
                <a:lnTo>
                  <a:pt x="4697721" y="3076475"/>
                </a:lnTo>
                <a:lnTo>
                  <a:pt x="4699603" y="3199970"/>
                </a:lnTo>
                <a:lnTo>
                  <a:pt x="4702426" y="3321043"/>
                </a:lnTo>
                <a:lnTo>
                  <a:pt x="4705092" y="3440906"/>
                </a:lnTo>
                <a:lnTo>
                  <a:pt x="4708071" y="3558347"/>
                </a:lnTo>
                <a:lnTo>
                  <a:pt x="4712619" y="3675183"/>
                </a:lnTo>
                <a:lnTo>
                  <a:pt x="4717480" y="3790203"/>
                </a:lnTo>
                <a:lnTo>
                  <a:pt x="4721871" y="3902801"/>
                </a:lnTo>
                <a:lnTo>
                  <a:pt x="4734260" y="4122549"/>
                </a:lnTo>
                <a:lnTo>
                  <a:pt x="4747433" y="4333217"/>
                </a:lnTo>
                <a:lnTo>
                  <a:pt x="4761233" y="4535409"/>
                </a:lnTo>
                <a:lnTo>
                  <a:pt x="4776445" y="4726705"/>
                </a:lnTo>
                <a:lnTo>
                  <a:pt x="4792283" y="4909526"/>
                </a:lnTo>
                <a:lnTo>
                  <a:pt x="4809377" y="5079029"/>
                </a:lnTo>
                <a:lnTo>
                  <a:pt x="4826157" y="5238240"/>
                </a:lnTo>
                <a:lnTo>
                  <a:pt x="4842936" y="5384739"/>
                </a:lnTo>
                <a:lnTo>
                  <a:pt x="4858775" y="5519131"/>
                </a:lnTo>
                <a:lnTo>
                  <a:pt x="4873830" y="5638388"/>
                </a:lnTo>
                <a:lnTo>
                  <a:pt x="4888100" y="5746143"/>
                </a:lnTo>
                <a:lnTo>
                  <a:pt x="4900019" y="5836948"/>
                </a:lnTo>
                <a:lnTo>
                  <a:pt x="4911310" y="5913225"/>
                </a:lnTo>
                <a:lnTo>
                  <a:pt x="4927462" y="6017953"/>
                </a:lnTo>
                <a:lnTo>
                  <a:pt x="4932951" y="6053670"/>
                </a:lnTo>
                <a:lnTo>
                  <a:pt x="4478865" y="6053670"/>
                </a:lnTo>
                <a:lnTo>
                  <a:pt x="3683097" y="6053670"/>
                </a:lnTo>
                <a:lnTo>
                  <a:pt x="0" y="6053670"/>
                </a:lnTo>
                <a:close/>
              </a:path>
            </a:pathLst>
          </a:custGeom>
        </p:spPr>
      </p:pic>
      <p:sp>
        <p:nvSpPr>
          <p:cNvPr id="53" name="Freeform 5">
            <a:extLst>
              <a:ext uri="{FF2B5EF4-FFF2-40B4-BE49-F238E27FC236}">
                <a16:creationId xmlns:a16="http://schemas.microsoft.com/office/drawing/2014/main" id="{1AD5EB79-7F9A-4BBC-92A5-188382CBA1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190"/>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17" name="Title 16">
            <a:extLst>
              <a:ext uri="{FF2B5EF4-FFF2-40B4-BE49-F238E27FC236}">
                <a16:creationId xmlns:a16="http://schemas.microsoft.com/office/drawing/2014/main" id="{156CF49B-5034-C0F2-676B-D293033CE502}"/>
              </a:ext>
            </a:extLst>
          </p:cNvPr>
          <p:cNvSpPr>
            <a:spLocks noGrp="1"/>
          </p:cNvSpPr>
          <p:nvPr>
            <p:ph type="title"/>
          </p:nvPr>
        </p:nvSpPr>
        <p:spPr>
          <a:xfrm>
            <a:off x="4285582" y="930949"/>
            <a:ext cx="3085577" cy="2365315"/>
          </a:xfrm>
        </p:spPr>
        <p:txBody>
          <a:bodyPr vert="horz" lIns="91440" tIns="45720" rIns="91440" bIns="45720" rtlCol="0" anchor="b">
            <a:normAutofit/>
          </a:bodyPr>
          <a:lstStyle/>
          <a:p>
            <a:pPr algn="ctr">
              <a:lnSpc>
                <a:spcPct val="90000"/>
              </a:lnSpc>
              <a:spcBef>
                <a:spcPct val="0"/>
              </a:spcBef>
            </a:pPr>
            <a:r>
              <a:rPr lang="en-US"/>
              <a:t>Leadership Styles and When to Use Them...Or Don't</a:t>
            </a:r>
            <a:br>
              <a:rPr lang="en-US"/>
            </a:br>
            <a:br>
              <a:rPr lang="en-US"/>
            </a:br>
            <a:r>
              <a:rPr lang="en-US" sz="1600"/>
              <a:t>By: Kevin J. Pilcher</a:t>
            </a:r>
            <a:br>
              <a:rPr lang="en-US" sz="1600"/>
            </a:br>
            <a:r>
              <a:rPr lang="en-US" sz="1600"/>
              <a:t>American Military University</a:t>
            </a:r>
            <a:br>
              <a:rPr lang="en-US" sz="1600"/>
            </a:br>
            <a:endParaRPr lang="en-US"/>
          </a:p>
        </p:txBody>
      </p:sp>
      <p:sp>
        <p:nvSpPr>
          <p:cNvPr id="54" name="Rectangle 53">
            <a:extLst>
              <a:ext uri="{FF2B5EF4-FFF2-40B4-BE49-F238E27FC236}">
                <a16:creationId xmlns:a16="http://schemas.microsoft.com/office/drawing/2014/main" id="{B9B8A17F-DC3A-4D9A-AA53-9BFB894CD7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54538"/>
            <a:ext cx="8520600" cy="572700"/>
          </a:xfrm>
        </p:spPr>
        <p:txBody>
          <a:bodyPr/>
          <a:lstStyle/>
          <a:p>
            <a:r>
              <a:t>Scenario for Authoritative Leadership</a:t>
            </a:r>
          </a:p>
        </p:txBody>
      </p:sp>
      <p:sp>
        <p:nvSpPr>
          <p:cNvPr id="10" name="TextBox 9"/>
          <p:cNvSpPr txBox="1"/>
          <p:nvPr/>
        </p:nvSpPr>
        <p:spPr>
          <a:xfrm>
            <a:off x="314325" y="1987301"/>
            <a:ext cx="4190999" cy="1165621"/>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222222"/>
                </a:solidFill>
                <a:latin typeface="Proxima Nova"/>
              </a:rPr>
              <a:t>Scenario:</a:t>
            </a:r>
            <a:r>
              <a:rPr sz="1300" b="0" i="0">
                <a:solidFill>
                  <a:srgbClr val="222222"/>
                </a:solidFill>
                <a:latin typeface="Proxima Nova"/>
              </a:rPr>
              <a:t> Company-wide rebranding initiative to redefine and communicate a new corporate identity.</a:t>
            </a:r>
          </a:p>
          <a:p>
            <a:pPr marL="228600" lvl="1" indent="-91440">
              <a:spcBef>
                <a:spcPts val="1200"/>
              </a:spcBef>
              <a:spcAft>
                <a:spcPts val="0"/>
              </a:spcAft>
              <a:buSzPct val="100000"/>
              <a:buFont typeface="Arial"/>
              <a:buChar char="•"/>
            </a:pPr>
            <a:r>
              <a:rPr sz="1300" b="1" i="0">
                <a:solidFill>
                  <a:srgbClr val="222222"/>
                </a:solidFill>
                <a:latin typeface="Proxima Nova"/>
              </a:rPr>
              <a:t>Style Use:</a:t>
            </a:r>
            <a:r>
              <a:rPr sz="1300" b="0" i="0">
                <a:solidFill>
                  <a:srgbClr val="222222"/>
                </a:solidFill>
                <a:latin typeface="Proxima Nova"/>
              </a:rPr>
              <a:t> Setting a new vision and clear directions, mobilizing all departments towards a unified goal.</a:t>
            </a:r>
          </a:p>
          <a:p>
            <a:endParaRPr sz="1300" b="0" i="0">
              <a:solidFill>
                <a:srgbClr val="222222"/>
              </a:solidFill>
              <a:latin typeface="Proxima Nova"/>
            </a:endParaRPr>
          </a:p>
        </p:txBody>
      </p:sp>
      <p:pic>
        <p:nvPicPr>
          <p:cNvPr id="13" name="Picture 12" descr="tmp4rof99ot.png"/>
          <p:cNvPicPr>
            <a:picLocks noChangeAspect="1"/>
          </p:cNvPicPr>
          <p:nvPr/>
        </p:nvPicPr>
        <p:blipFill>
          <a:blip r:embed="rId3"/>
          <a:stretch>
            <a:fillRect/>
          </a:stretch>
        </p:blipFill>
        <p:spPr>
          <a:xfrm>
            <a:off x="4724400" y="1973014"/>
            <a:ext cx="4190999" cy="235937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Freeform 5">
            <a:extLst>
              <a:ext uri="{FF2B5EF4-FFF2-40B4-BE49-F238E27FC236}">
                <a16:creationId xmlns:a16="http://schemas.microsoft.com/office/drawing/2014/main" id="{052F6DBF-1805-4FD9-AFA3-C8642175FC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595"/>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pic>
        <p:nvPicPr>
          <p:cNvPr id="13" name="Picture 12" descr="tmpwwdpemlw.png"/>
          <p:cNvPicPr>
            <a:picLocks noChangeAspect="1"/>
          </p:cNvPicPr>
          <p:nvPr/>
        </p:nvPicPr>
        <p:blipFill rotWithShape="1">
          <a:blip r:embed="rId4">
            <a:alphaModFix/>
          </a:blip>
          <a:srcRect t="6370"/>
          <a:stretch/>
        </p:blipFill>
        <p:spPr>
          <a:xfrm>
            <a:off x="355599" y="346587"/>
            <a:ext cx="8432801" cy="4441313"/>
          </a:xfrm>
          <a:prstGeom prst="rect">
            <a:avLst/>
          </a:prstGeom>
        </p:spPr>
      </p:pic>
      <p:sp>
        <p:nvSpPr>
          <p:cNvPr id="33" name="Rectangle 32">
            <a:extLst>
              <a:ext uri="{FF2B5EF4-FFF2-40B4-BE49-F238E27FC236}">
                <a16:creationId xmlns:a16="http://schemas.microsoft.com/office/drawing/2014/main" id="{CC79B2C4-EF9C-492F-BC64-5300A7A2F2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5" name="Rectangle 34">
            <a:extLst>
              <a:ext uri="{FF2B5EF4-FFF2-40B4-BE49-F238E27FC236}">
                <a16:creationId xmlns:a16="http://schemas.microsoft.com/office/drawing/2014/main" id="{0599BEDA-CEC9-4E6C-B05D-1353D0F165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857250" y="971550"/>
            <a:ext cx="7486650" cy="3200400"/>
          </a:xfrm>
          <a:prstGeom prst="rect">
            <a:avLst/>
          </a:prstGeom>
          <a:solidFill>
            <a:srgbClr val="000001">
              <a:alpha val="6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71550" y="1085850"/>
            <a:ext cx="6465725" cy="641349"/>
          </a:xfrm>
        </p:spPr>
        <p:txBody>
          <a:bodyPr vert="horz" lIns="91440" tIns="45720" rIns="91440" bIns="45720" rtlCol="0" anchor="ctr">
            <a:normAutofit/>
          </a:bodyPr>
          <a:lstStyle/>
          <a:p>
            <a:pPr>
              <a:lnSpc>
                <a:spcPct val="90000"/>
              </a:lnSpc>
              <a:spcBef>
                <a:spcPct val="0"/>
              </a:spcBef>
            </a:pPr>
            <a:r>
              <a:rPr lang="en-US" sz="2800">
                <a:solidFill>
                  <a:srgbClr val="FFFFFF"/>
                </a:solidFill>
              </a:rPr>
              <a:t>Scenario for Affiliative Leadership</a:t>
            </a:r>
          </a:p>
        </p:txBody>
      </p:sp>
      <p:sp>
        <p:nvSpPr>
          <p:cNvPr id="10" name="TextBox 9"/>
          <p:cNvSpPr txBox="1"/>
          <p:nvPr/>
        </p:nvSpPr>
        <p:spPr>
          <a:xfrm>
            <a:off x="1295400" y="1835151"/>
            <a:ext cx="6191249" cy="2228850"/>
          </a:xfrm>
          <a:prstGeom prst="rect">
            <a:avLst/>
          </a:prstGeom>
        </p:spPr>
        <p:txBody>
          <a:bodyPr vert="horz" lIns="91440" tIns="45720" rIns="91440" bIns="45720" rtlCol="0" anchor="t">
            <a:normAutofit/>
          </a:bodyPr>
          <a:lstStyle/>
          <a:p>
            <a:pPr marL="228600" indent="-91440" defTabSz="457200">
              <a:spcBef>
                <a:spcPts val="1000"/>
              </a:spcBef>
              <a:buClr>
                <a:schemeClr val="accent1"/>
              </a:buClr>
              <a:buSzPct val="80000"/>
              <a:buFont typeface="Wingdings 3" charset="2"/>
              <a:buChar char=""/>
            </a:pPr>
            <a:r>
              <a:rPr lang="en-US" sz="1200" kern="1200">
                <a:solidFill>
                  <a:srgbClr val="FFFFFF"/>
                </a:solidFill>
                <a:latin typeface="+mn-lt"/>
                <a:ea typeface="+mn-ea"/>
                <a:cs typeface="+mn-cs"/>
              </a:rPr>
              <a:t>Scenario: Integration of teams following a corporate merger, aiming to unify distinct corporate cultures.</a:t>
            </a:r>
          </a:p>
          <a:p>
            <a:pPr marL="228600" lvl="1" indent="-91440" defTabSz="457200">
              <a:spcBef>
                <a:spcPts val="1000"/>
              </a:spcBef>
              <a:buClr>
                <a:schemeClr val="accent1"/>
              </a:buClr>
              <a:buSzPct val="80000"/>
              <a:buFont typeface="Wingdings 3" charset="2"/>
              <a:buChar char=""/>
            </a:pPr>
            <a:r>
              <a:rPr lang="en-US" sz="1200" kern="1200">
                <a:solidFill>
                  <a:srgbClr val="FFFFFF"/>
                </a:solidFill>
                <a:latin typeface="+mn-lt"/>
                <a:ea typeface="+mn-ea"/>
                <a:cs typeface="+mn-cs"/>
              </a:rPr>
              <a:t>Style Use: Building connections and smoothing transitions to foster a cohesive team environment.</a:t>
            </a:r>
          </a:p>
          <a:p>
            <a:pPr defTabSz="457200">
              <a:spcBef>
                <a:spcPts val="1000"/>
              </a:spcBef>
              <a:buClr>
                <a:schemeClr val="accent1"/>
              </a:buClr>
              <a:buSzPct val="80000"/>
              <a:buFont typeface="Wingdings 3" charset="2"/>
              <a:buChar char=""/>
            </a:pPr>
            <a:endParaRPr lang="en-US" sz="1200"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7" name="Rectangle 16">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3" name="Picture 12" descr="tmpp8_ug62g.png"/>
          <p:cNvPicPr>
            <a:picLocks noChangeAspect="1"/>
          </p:cNvPicPr>
          <p:nvPr/>
        </p:nvPicPr>
        <p:blipFill rotWithShape="1">
          <a:blip r:embed="rId4"/>
          <a:srcRect/>
          <a:stretch/>
        </p:blipFill>
        <p:spPr>
          <a:xfrm>
            <a:off x="20" y="10"/>
            <a:ext cx="9143980" cy="5143490"/>
          </a:xfrm>
          <a:prstGeom prst="rect">
            <a:avLst/>
          </a:prstGeom>
        </p:spPr>
      </p:pic>
      <p:sp>
        <p:nvSpPr>
          <p:cNvPr id="28" name="Rectangle 27">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539864" y="990095"/>
            <a:ext cx="3609635" cy="314661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81165" y="1231395"/>
            <a:ext cx="3153223" cy="776046"/>
          </a:xfrm>
        </p:spPr>
        <p:txBody>
          <a:bodyPr vert="horz" lIns="91440" tIns="45720" rIns="91440" bIns="45720" rtlCol="0" anchor="ctr">
            <a:normAutofit/>
          </a:bodyPr>
          <a:lstStyle/>
          <a:p>
            <a:pPr>
              <a:spcBef>
                <a:spcPct val="0"/>
              </a:spcBef>
            </a:pPr>
            <a:r>
              <a:rPr lang="en-US" sz="1900">
                <a:solidFill>
                  <a:schemeClr val="tx1"/>
                </a:solidFill>
              </a:rPr>
              <a:t>Scenario for Democratic Leadership</a:t>
            </a:r>
          </a:p>
        </p:txBody>
      </p:sp>
      <p:sp>
        <p:nvSpPr>
          <p:cNvPr id="10" name="TextBox 9"/>
          <p:cNvSpPr txBox="1"/>
          <p:nvPr/>
        </p:nvSpPr>
        <p:spPr>
          <a:xfrm>
            <a:off x="4781164" y="2107359"/>
            <a:ext cx="3127035" cy="1788048"/>
          </a:xfrm>
          <a:prstGeom prst="rect">
            <a:avLst/>
          </a:prstGeom>
        </p:spPr>
        <p:txBody>
          <a:bodyPr vert="horz" lIns="91440" tIns="45720" rIns="91440" bIns="45720" rtlCol="0">
            <a:normAutofit/>
          </a:bodyPr>
          <a:lstStyle/>
          <a:p>
            <a:pPr marL="228600" indent="-91440" defTabSz="457200">
              <a:lnSpc>
                <a:spcPct val="90000"/>
              </a:lnSpc>
              <a:spcBef>
                <a:spcPts val="1000"/>
              </a:spcBef>
              <a:buClr>
                <a:schemeClr val="accent1"/>
              </a:buClr>
              <a:buSzPct val="80000"/>
              <a:buFont typeface="Wingdings 3" charset="2"/>
              <a:buChar char=""/>
            </a:pPr>
            <a:r>
              <a:rPr lang="en-US" sz="1200" kern="1200">
                <a:solidFill>
                  <a:schemeClr val="tx1">
                    <a:lumMod val="75000"/>
                    <a:lumOff val="25000"/>
                  </a:schemeClr>
                </a:solidFill>
                <a:latin typeface="+mn-lt"/>
                <a:ea typeface="+mn-ea"/>
                <a:cs typeface="+mn-cs"/>
              </a:rPr>
              <a:t>Scenario: Developing a new company policy that affects various departments across the organization.</a:t>
            </a:r>
          </a:p>
          <a:p>
            <a:pPr marL="228600" lvl="1" indent="-91440" defTabSz="457200">
              <a:lnSpc>
                <a:spcPct val="90000"/>
              </a:lnSpc>
              <a:spcBef>
                <a:spcPts val="1000"/>
              </a:spcBef>
              <a:buClr>
                <a:schemeClr val="accent1"/>
              </a:buClr>
              <a:buSzPct val="80000"/>
              <a:buFont typeface="Wingdings 3" charset="2"/>
              <a:buChar char=""/>
            </a:pPr>
            <a:r>
              <a:rPr lang="en-US" sz="1200" kern="1200">
                <a:solidFill>
                  <a:schemeClr val="tx1">
                    <a:lumMod val="75000"/>
                    <a:lumOff val="25000"/>
                  </a:schemeClr>
                </a:solidFill>
                <a:latin typeface="+mn-lt"/>
                <a:ea typeface="+mn-ea"/>
                <a:cs typeface="+mn-cs"/>
              </a:rPr>
              <a:t>Style Use: Gathering diverse inputs through participative meetings to ensure all perspectives are considered in the decision-making process.</a:t>
            </a:r>
          </a:p>
          <a:p>
            <a:pPr defTabSz="457200">
              <a:lnSpc>
                <a:spcPct val="90000"/>
              </a:lnSpc>
              <a:spcBef>
                <a:spcPts val="1000"/>
              </a:spcBef>
              <a:buClr>
                <a:schemeClr val="accent1"/>
              </a:buClr>
              <a:buSzPct val="80000"/>
              <a:buFont typeface="Wingdings 3" charset="2"/>
              <a:buChar char=""/>
            </a:pPr>
            <a:endParaRPr lang="en-US" sz="1200" kern="1200">
              <a:solidFill>
                <a:schemeClr val="tx1">
                  <a:lumMod val="75000"/>
                  <a:lumOff val="25000"/>
                </a:schemeClr>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569" y="311675"/>
            <a:ext cx="8520600" cy="572700"/>
          </a:xfrm>
        </p:spPr>
        <p:txBody>
          <a:bodyPr/>
          <a:lstStyle/>
          <a:p>
            <a:r>
              <a:t>Scenario for Pace-Setting Leadership</a:t>
            </a:r>
          </a:p>
        </p:txBody>
      </p:sp>
      <p:sp>
        <p:nvSpPr>
          <p:cNvPr id="10" name="TextBox 9"/>
          <p:cNvSpPr txBox="1"/>
          <p:nvPr/>
        </p:nvSpPr>
        <p:spPr>
          <a:xfrm>
            <a:off x="378619" y="1780132"/>
            <a:ext cx="4190999" cy="1576982"/>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222222"/>
                </a:solidFill>
                <a:latin typeface="Proxima Nova"/>
              </a:rPr>
              <a:t>Scenario:</a:t>
            </a:r>
            <a:r>
              <a:rPr sz="1300" b="0" i="0">
                <a:solidFill>
                  <a:srgbClr val="222222"/>
                </a:solidFill>
                <a:latin typeface="Proxima Nova"/>
              </a:rPr>
              <a:t> Launching a new high-tech product that sets new market standards and pushes technological boundaries.</a:t>
            </a:r>
          </a:p>
          <a:p>
            <a:pPr marL="228600" lvl="1" indent="-91440">
              <a:spcBef>
                <a:spcPts val="1200"/>
              </a:spcBef>
              <a:spcAft>
                <a:spcPts val="0"/>
              </a:spcAft>
              <a:buSzPct val="100000"/>
              <a:buFont typeface="Arial"/>
              <a:buChar char="•"/>
            </a:pPr>
            <a:r>
              <a:rPr sz="1300" b="1" i="0">
                <a:solidFill>
                  <a:srgbClr val="222222"/>
                </a:solidFill>
                <a:latin typeface="Proxima Nova"/>
              </a:rPr>
              <a:t>Style Use:</a:t>
            </a:r>
            <a:r>
              <a:rPr sz="1300" b="0" i="0">
                <a:solidFill>
                  <a:srgbClr val="222222"/>
                </a:solidFill>
                <a:latin typeface="Proxima Nova"/>
              </a:rPr>
              <a:t> Driving high achievers to excel and meet challenging deadlines, ensuring the product's successful launch and market lead.</a:t>
            </a:r>
          </a:p>
          <a:p>
            <a:endParaRPr sz="1300" b="0" i="0">
              <a:solidFill>
                <a:srgbClr val="222222"/>
              </a:solidFill>
              <a:latin typeface="Proxima Nova"/>
            </a:endParaRPr>
          </a:p>
        </p:txBody>
      </p:sp>
      <p:pic>
        <p:nvPicPr>
          <p:cNvPr id="13" name="Picture 12" descr="tmp099p72ky.png"/>
          <p:cNvPicPr>
            <a:picLocks noChangeAspect="1"/>
          </p:cNvPicPr>
          <p:nvPr/>
        </p:nvPicPr>
        <p:blipFill>
          <a:blip r:embed="rId3"/>
          <a:stretch>
            <a:fillRect/>
          </a:stretch>
        </p:blipFill>
        <p:spPr>
          <a:xfrm>
            <a:off x="4574381" y="1780132"/>
            <a:ext cx="4190999" cy="235937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33"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595"/>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35"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032572" y="1369559"/>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p:cNvSpPr>
            <a:spLocks noGrp="1"/>
          </p:cNvSpPr>
          <p:nvPr>
            <p:ph type="title"/>
          </p:nvPr>
        </p:nvSpPr>
        <p:spPr>
          <a:xfrm>
            <a:off x="479323" y="471948"/>
            <a:ext cx="4554582" cy="1216742"/>
          </a:xfrm>
        </p:spPr>
        <p:txBody>
          <a:bodyPr vert="horz" lIns="91440" tIns="45720" rIns="91440" bIns="45720" rtlCol="0" anchor="ctr">
            <a:normAutofit/>
          </a:bodyPr>
          <a:lstStyle/>
          <a:p>
            <a:pPr>
              <a:lnSpc>
                <a:spcPct val="90000"/>
              </a:lnSpc>
              <a:spcBef>
                <a:spcPct val="0"/>
              </a:spcBef>
            </a:pPr>
            <a:r>
              <a:rPr lang="en-US" sz="3100">
                <a:solidFill>
                  <a:srgbClr val="FFFFFF"/>
                </a:solidFill>
              </a:rPr>
              <a:t>Scenario for Coaching Leadership</a:t>
            </a:r>
          </a:p>
        </p:txBody>
      </p:sp>
      <p:pic>
        <p:nvPicPr>
          <p:cNvPr id="13" name="Picture 12" descr="tmphbqwa74w.png"/>
          <p:cNvPicPr>
            <a:picLocks noChangeAspect="1"/>
          </p:cNvPicPr>
          <p:nvPr/>
        </p:nvPicPr>
        <p:blipFill rotWithShape="1">
          <a:blip r:embed="rId4"/>
          <a:srcRect l="33830" r="19154" b="2"/>
          <a:stretch/>
        </p:blipFill>
        <p:spPr>
          <a:xfrm>
            <a:off x="5080883" y="360045"/>
            <a:ext cx="3697356" cy="442341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7" name="Rectangle 36">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9" name="Oval 38">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0250"/>
            <a:ext cx="3143250" cy="314325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71700"/>
            <a:ext cx="1771650" cy="177165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479323" y="1814051"/>
            <a:ext cx="4554582" cy="2858805"/>
          </a:xfrm>
          <a:prstGeom prst="rect">
            <a:avLst/>
          </a:prstGeom>
        </p:spPr>
        <p:txBody>
          <a:bodyPr vert="horz" lIns="91440" tIns="45720" rIns="91440" bIns="45720" rtlCol="0" anchor="ctr">
            <a:normAutofit/>
          </a:bodyPr>
          <a:lstStyle/>
          <a:p>
            <a:pPr marL="228600"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Scenario: Implementing a comprehensive professional development program to enhance employee skills and career progression.</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Style Use: Focusing on personal growth and development, providing guidance and support to help employees achieve their career goals.</a:t>
            </a:r>
          </a:p>
          <a:p>
            <a:pPr defTabSz="457200">
              <a:spcBef>
                <a:spcPts val="1000"/>
              </a:spcBef>
              <a:buClr>
                <a:schemeClr val="accent1"/>
              </a:buClr>
              <a:buSzPct val="80000"/>
              <a:buFont typeface="Wingdings 3" charset="2"/>
              <a:buChar char=""/>
            </a:pPr>
            <a:endParaRPr lang="en-US"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398" y="366668"/>
            <a:ext cx="8520600" cy="572700"/>
          </a:xfrm>
        </p:spPr>
        <p:txBody>
          <a:bodyPr/>
          <a:lstStyle/>
          <a:p>
            <a:r>
              <a:t>Conclusion</a:t>
            </a:r>
          </a:p>
        </p:txBody>
      </p:sp>
      <p:sp>
        <p:nvSpPr>
          <p:cNvPr id="10" name="TextBox 9"/>
          <p:cNvSpPr txBox="1"/>
          <p:nvPr/>
        </p:nvSpPr>
        <p:spPr>
          <a:xfrm>
            <a:off x="379562" y="1724330"/>
            <a:ext cx="4190999" cy="234642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222222"/>
                </a:solidFill>
                <a:latin typeface="Proxima Nova"/>
              </a:rPr>
              <a:t>Key Points Summary:</a:t>
            </a:r>
            <a:r>
              <a:rPr sz="1300" b="0" i="0">
                <a:solidFill>
                  <a:srgbClr val="222222"/>
                </a:solidFill>
                <a:latin typeface="Proxima Nova"/>
              </a:rPr>
              <a:t> Recap of the six leadership styles and their optimal use cases, emphasizing the importance of context in leadership effectiveness.</a:t>
            </a:r>
          </a:p>
          <a:p>
            <a:pPr marL="228600" lvl="1" indent="-91440">
              <a:spcBef>
                <a:spcPts val="1200"/>
              </a:spcBef>
              <a:spcAft>
                <a:spcPts val="0"/>
              </a:spcAft>
              <a:buSzPct val="100000"/>
              <a:buFont typeface="Arial"/>
              <a:buChar char="•"/>
            </a:pPr>
            <a:r>
              <a:rPr sz="1300" b="1" i="0">
                <a:solidFill>
                  <a:srgbClr val="222222"/>
                </a:solidFill>
                <a:latin typeface="Proxima Nova"/>
              </a:rPr>
              <a:t>Reflection:</a:t>
            </a:r>
            <a:r>
              <a:rPr sz="1300" b="0" i="0">
                <a:solidFill>
                  <a:srgbClr val="222222"/>
                </a:solidFill>
                <a:latin typeface="Proxima Nova"/>
              </a:rPr>
              <a:t> Encouragement to assess your own leadership style in relation to your team's needs and organizational goals.</a:t>
            </a:r>
          </a:p>
          <a:p>
            <a:pPr marL="228600" lvl="1" indent="-91440">
              <a:spcBef>
                <a:spcPts val="1200"/>
              </a:spcBef>
              <a:spcAft>
                <a:spcPts val="0"/>
              </a:spcAft>
              <a:buSzPct val="100000"/>
              <a:buFont typeface="Arial"/>
              <a:buChar char="•"/>
            </a:pPr>
            <a:r>
              <a:rPr sz="1300" b="1" i="0">
                <a:solidFill>
                  <a:srgbClr val="222222"/>
                </a:solidFill>
                <a:latin typeface="Proxima Nova"/>
              </a:rPr>
              <a:t>Feedback and Questions:</a:t>
            </a:r>
            <a:r>
              <a:rPr sz="1300" b="0" i="0">
                <a:solidFill>
                  <a:srgbClr val="222222"/>
                </a:solidFill>
                <a:latin typeface="Proxima Nova"/>
              </a:rPr>
              <a:t> Invitation to discuss any questions or provide feedback on the presentation content.</a:t>
            </a:r>
          </a:p>
          <a:p>
            <a:endParaRPr sz="1300" b="0" i="0">
              <a:solidFill>
                <a:srgbClr val="222222"/>
              </a:solidFill>
              <a:latin typeface="Proxima Nova"/>
            </a:endParaRPr>
          </a:p>
        </p:txBody>
      </p:sp>
      <p:pic>
        <p:nvPicPr>
          <p:cNvPr id="13" name="Picture 12" descr="tmp1joyqbn3.png"/>
          <p:cNvPicPr>
            <a:picLocks noChangeAspect="1"/>
          </p:cNvPicPr>
          <p:nvPr/>
        </p:nvPicPr>
        <p:blipFill>
          <a:blip r:embed="rId3"/>
          <a:stretch>
            <a:fillRect/>
          </a:stretch>
        </p:blipFill>
        <p:spPr>
          <a:xfrm>
            <a:off x="4724400" y="1724330"/>
            <a:ext cx="4190999" cy="235937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4A919-DEFE-4A7C-F176-B13489672AD7}"/>
              </a:ext>
            </a:extLst>
          </p:cNvPr>
          <p:cNvSpPr>
            <a:spLocks noGrp="1"/>
          </p:cNvSpPr>
          <p:nvPr>
            <p:ph type="title"/>
          </p:nvPr>
        </p:nvSpPr>
        <p:spPr>
          <a:xfrm>
            <a:off x="311700" y="540275"/>
            <a:ext cx="8520600" cy="572700"/>
          </a:xfrm>
        </p:spPr>
        <p:txBody>
          <a:bodyPr/>
          <a:lstStyle/>
          <a:p>
            <a:pPr algn="ctr"/>
            <a:r>
              <a:rPr lang="en-US" dirty="0"/>
              <a:t>Resources</a:t>
            </a:r>
            <a:endParaRPr lang="en-US"/>
          </a:p>
        </p:txBody>
      </p:sp>
      <p:sp>
        <p:nvSpPr>
          <p:cNvPr id="8" name="TextBox 7">
            <a:extLst>
              <a:ext uri="{FF2B5EF4-FFF2-40B4-BE49-F238E27FC236}">
                <a16:creationId xmlns:a16="http://schemas.microsoft.com/office/drawing/2014/main" id="{0921BC73-9AE1-F49C-4106-A006679725DD}"/>
              </a:ext>
            </a:extLst>
          </p:cNvPr>
          <p:cNvSpPr txBox="1"/>
          <p:nvPr/>
        </p:nvSpPr>
        <p:spPr>
          <a:xfrm>
            <a:off x="313021" y="1947400"/>
            <a:ext cx="851373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indent="-457200"/>
            <a:endParaRPr lang="en-US" dirty="0"/>
          </a:p>
          <a:p>
            <a:pPr indent="-457200"/>
            <a:r>
              <a:rPr lang="en-US" dirty="0"/>
              <a:t>Cameron, E., &amp; Green, M. (2019). Making Sense of Change Management: A complete guide to the models, tools and techniques of organizational change (pp. 145–155). Kogan Page Publishers.</a:t>
            </a:r>
            <a:endParaRPr lang="en-US"/>
          </a:p>
          <a:p>
            <a:pPr indent="-457200"/>
            <a:endParaRPr lang="en-US" dirty="0"/>
          </a:p>
          <a:p>
            <a:pPr indent="-457200"/>
            <a:r>
              <a:rPr lang="en-US" dirty="0"/>
              <a:t>Morgan, E. (2015, September 16). 5 tips for effectively managing change. Inc. </a:t>
            </a:r>
            <a:r>
              <a:rPr lang="en-US" dirty="0">
                <a:hlinkClick r:id="rId2"/>
              </a:rPr>
              <a:t>https://www.inc.com/eric-morgan/5-tips-for-effectively-managing-change.html</a:t>
            </a:r>
            <a:endParaRPr lang="en-US"/>
          </a:p>
          <a:p>
            <a:pPr indent="-457200"/>
            <a:endParaRPr lang="en-US" dirty="0"/>
          </a:p>
          <a:p>
            <a:pPr indent="-457200"/>
            <a:r>
              <a:rPr lang="en-US" dirty="0"/>
              <a:t>Peyton, T., </a:t>
            </a:r>
            <a:r>
              <a:rPr lang="en-US" dirty="0" err="1"/>
              <a:t>Zigarmi</a:t>
            </a:r>
            <a:r>
              <a:rPr lang="en-US" dirty="0"/>
              <a:t>, D., &amp; Fowler, S. N. (2019). Examining the relationship between leaders’ power use, followers’ motivational outlooks, and followers’ work intentions. Frontiers in Psychology, 9.         https://doi.org/10.3389/fpsyg.2018.02620</a:t>
            </a:r>
          </a:p>
        </p:txBody>
      </p:sp>
    </p:spTree>
    <p:extLst>
      <p:ext uri="{BB962C8B-B14F-4D97-AF65-F5344CB8AC3E}">
        <p14:creationId xmlns:p14="http://schemas.microsoft.com/office/powerpoint/2010/main" val="3739545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33"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595"/>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35"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032572" y="1369559"/>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p:cNvSpPr>
            <a:spLocks noGrp="1"/>
          </p:cNvSpPr>
          <p:nvPr>
            <p:ph type="title"/>
          </p:nvPr>
        </p:nvSpPr>
        <p:spPr>
          <a:xfrm>
            <a:off x="479323" y="471948"/>
            <a:ext cx="4554582" cy="1216742"/>
          </a:xfrm>
        </p:spPr>
        <p:txBody>
          <a:bodyPr vert="horz" lIns="91440" tIns="45720" rIns="91440" bIns="45720" rtlCol="0" anchor="ctr">
            <a:normAutofit/>
          </a:bodyPr>
          <a:lstStyle/>
          <a:p>
            <a:pPr>
              <a:spcBef>
                <a:spcPct val="0"/>
              </a:spcBef>
            </a:pPr>
            <a:r>
              <a:rPr lang="en-US" sz="3600">
                <a:solidFill>
                  <a:srgbClr val="FFFFFF"/>
                </a:solidFill>
              </a:rPr>
              <a:t>Introduction</a:t>
            </a:r>
          </a:p>
        </p:txBody>
      </p:sp>
      <p:pic>
        <p:nvPicPr>
          <p:cNvPr id="13" name="Picture 12" descr="tmp35xwbg4t.png"/>
          <p:cNvPicPr>
            <a:picLocks noChangeAspect="1"/>
          </p:cNvPicPr>
          <p:nvPr/>
        </p:nvPicPr>
        <p:blipFill rotWithShape="1">
          <a:blip r:embed="rId4"/>
          <a:srcRect l="22127" r="30857" b="2"/>
          <a:stretch/>
        </p:blipFill>
        <p:spPr>
          <a:xfrm>
            <a:off x="5080883" y="360045"/>
            <a:ext cx="3697356" cy="442341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7" name="Rectangle 36">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9" name="Oval 38">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0250"/>
            <a:ext cx="3143250" cy="314325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71700"/>
            <a:ext cx="1771650" cy="177165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479323" y="1814051"/>
            <a:ext cx="4554582" cy="2858805"/>
          </a:xfrm>
          <a:prstGeom prst="rect">
            <a:avLst/>
          </a:prstGeom>
        </p:spPr>
        <p:txBody>
          <a:bodyPr vert="horz" lIns="91440" tIns="45720" rIns="91440" bIns="45720" rtlCol="0" anchor="ctr">
            <a:normAutofit/>
          </a:bodyPr>
          <a:lstStyle/>
          <a:p>
            <a:pPr marL="228600"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Leadership Overview: An exploration of leadership's pivotal role in organizational success and personal development.</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Introduction to Leadership Styles: Brief overview of six leadership styles: Coercive, Authoritative, Affiliative, Democratic, Pace-Setting, and Coaching.</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Presentation Outline: Structured insights into when and how to apply each style for maximum impact.</a:t>
            </a:r>
          </a:p>
          <a:p>
            <a:pPr defTabSz="457200">
              <a:spcBef>
                <a:spcPts val="1000"/>
              </a:spcBef>
              <a:buClr>
                <a:schemeClr val="accent1"/>
              </a:buClr>
              <a:buSzPct val="80000"/>
              <a:buFont typeface="Wingdings 3" charset="2"/>
              <a:buChar char=""/>
            </a:pPr>
            <a:endParaRPr lang="en-US"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31" name="Rectangle 30">
            <a:extLst>
              <a:ext uri="{FF2B5EF4-FFF2-40B4-BE49-F238E27FC236}">
                <a16:creationId xmlns:a16="http://schemas.microsoft.com/office/drawing/2014/main" id="{34683443-FE49-41EE-B218-ABBB4B47EE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tmpv92yl7p9.png"/>
          <p:cNvPicPr>
            <a:picLocks noChangeAspect="1"/>
          </p:cNvPicPr>
          <p:nvPr/>
        </p:nvPicPr>
        <p:blipFill rotWithShape="1">
          <a:blip r:embed="rId4">
            <a:alphaModFix amt="35000"/>
          </a:blip>
          <a:srcRect t="1725" r="1" b="3937"/>
          <a:stretch/>
        </p:blipFill>
        <p:spPr>
          <a:xfrm>
            <a:off x="345882" y="316064"/>
            <a:ext cx="8438321" cy="4477814"/>
          </a:xfrm>
          <a:prstGeom prst="rect">
            <a:avLst/>
          </a:prstGeom>
        </p:spPr>
      </p:pic>
      <p:sp>
        <p:nvSpPr>
          <p:cNvPr id="33" name="Freeform 5">
            <a:extLst>
              <a:ext uri="{FF2B5EF4-FFF2-40B4-BE49-F238E27FC236}">
                <a16:creationId xmlns:a16="http://schemas.microsoft.com/office/drawing/2014/main" id="{199BDFFF-0566-4CB2-8954-44CB1A3C4E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190"/>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866215" y="730251"/>
            <a:ext cx="6571060" cy="530223"/>
          </a:xfrm>
        </p:spPr>
        <p:txBody>
          <a:bodyPr vert="horz" lIns="91440" tIns="45720" rIns="91440" bIns="45720" rtlCol="0" anchor="ctr">
            <a:normAutofit/>
          </a:bodyPr>
          <a:lstStyle/>
          <a:p>
            <a:pPr>
              <a:lnSpc>
                <a:spcPct val="90000"/>
              </a:lnSpc>
              <a:spcBef>
                <a:spcPct val="0"/>
              </a:spcBef>
            </a:pPr>
            <a:r>
              <a:rPr lang="en-US" sz="3100">
                <a:solidFill>
                  <a:schemeClr val="tx1"/>
                </a:solidFill>
              </a:rPr>
              <a:t>Coercive Leadership</a:t>
            </a:r>
          </a:p>
        </p:txBody>
      </p:sp>
      <p:sp>
        <p:nvSpPr>
          <p:cNvPr id="35" name="Rectangle 34">
            <a:extLst>
              <a:ext uri="{FF2B5EF4-FFF2-40B4-BE49-F238E27FC236}">
                <a16:creationId xmlns:a16="http://schemas.microsoft.com/office/drawing/2014/main" id="{0D187C4E-14B9-4504-B200-5127823FA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1836"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866215" y="1952625"/>
            <a:ext cx="6619244" cy="2562225"/>
          </a:xfrm>
          <a:prstGeom prst="rect">
            <a:avLst/>
          </a:prstGeom>
        </p:spPr>
        <p:txBody>
          <a:bodyPr vert="horz" lIns="91440" tIns="45720" rIns="91440" bIns="45720" rtlCol="0">
            <a:normAutofit/>
          </a:bodyPr>
          <a:lstStyle/>
          <a:p>
            <a:pPr marL="228600" indent="-91440" defTabSz="457200">
              <a:spcBef>
                <a:spcPts val="1000"/>
              </a:spcBef>
              <a:buClr>
                <a:schemeClr val="accent1"/>
              </a:buClr>
              <a:buSzPct val="80000"/>
              <a:buFont typeface="Wingdings 3" charset="2"/>
              <a:buChar char=""/>
            </a:pPr>
            <a:r>
              <a:rPr lang="en-US" kern="1200">
                <a:solidFill>
                  <a:schemeClr val="tx1">
                    <a:lumMod val="75000"/>
                    <a:lumOff val="25000"/>
                  </a:schemeClr>
                </a:solidFill>
                <a:latin typeface="+mn-lt"/>
                <a:ea typeface="+mn-ea"/>
                <a:cs typeface="+mn-cs"/>
              </a:rPr>
              <a:t>Characteristics: Direct and commanding. Leaders make decisions alone and expect compliance without discussion.</a:t>
            </a:r>
          </a:p>
          <a:p>
            <a:pPr marL="228600" lvl="1" indent="-91440" defTabSz="457200">
              <a:spcBef>
                <a:spcPts val="1000"/>
              </a:spcBef>
              <a:buClr>
                <a:schemeClr val="accent1"/>
              </a:buClr>
              <a:buSzPct val="80000"/>
              <a:buFont typeface="Wingdings 3" charset="2"/>
              <a:buChar char=""/>
            </a:pPr>
            <a:r>
              <a:rPr lang="en-US" kern="1200">
                <a:solidFill>
                  <a:schemeClr val="tx1">
                    <a:lumMod val="75000"/>
                    <a:lumOff val="25000"/>
                  </a:schemeClr>
                </a:solidFill>
                <a:latin typeface="+mn-lt"/>
                <a:ea typeface="+mn-ea"/>
                <a:cs typeface="+mn-cs"/>
              </a:rPr>
              <a:t>When to Use: Effective in crisis situations and turnaround scenarios where quick and decisive action is required.</a:t>
            </a:r>
          </a:p>
          <a:p>
            <a:pPr defTabSz="457200">
              <a:spcBef>
                <a:spcPts val="1000"/>
              </a:spcBef>
              <a:buClr>
                <a:schemeClr val="accent1"/>
              </a:buClr>
              <a:buSzPct val="80000"/>
              <a:buFont typeface="Wingdings 3" charset="2"/>
              <a:buChar char=""/>
            </a:pPr>
            <a:endParaRPr lang="en-US" kern="1200">
              <a:solidFill>
                <a:schemeClr val="tx1">
                  <a:lumMod val="75000"/>
                  <a:lumOff val="25000"/>
                </a:schemeClr>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33"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595"/>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35"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032572" y="1369559"/>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p:cNvSpPr>
            <a:spLocks noGrp="1"/>
          </p:cNvSpPr>
          <p:nvPr>
            <p:ph type="title"/>
          </p:nvPr>
        </p:nvSpPr>
        <p:spPr>
          <a:xfrm>
            <a:off x="479323" y="471948"/>
            <a:ext cx="4554582" cy="1216742"/>
          </a:xfrm>
        </p:spPr>
        <p:txBody>
          <a:bodyPr vert="horz" lIns="91440" tIns="45720" rIns="91440" bIns="45720" rtlCol="0" anchor="ctr">
            <a:normAutofit/>
          </a:bodyPr>
          <a:lstStyle/>
          <a:p>
            <a:pPr>
              <a:spcBef>
                <a:spcPct val="0"/>
              </a:spcBef>
            </a:pPr>
            <a:r>
              <a:rPr lang="en-US" sz="3600">
                <a:solidFill>
                  <a:srgbClr val="FFFFFF"/>
                </a:solidFill>
              </a:rPr>
              <a:t>Authoritative Leadership</a:t>
            </a:r>
          </a:p>
        </p:txBody>
      </p:sp>
      <p:pic>
        <p:nvPicPr>
          <p:cNvPr id="13" name="Picture 12" descr="tmpiauuvc2i.png"/>
          <p:cNvPicPr>
            <a:picLocks noChangeAspect="1"/>
          </p:cNvPicPr>
          <p:nvPr/>
        </p:nvPicPr>
        <p:blipFill rotWithShape="1">
          <a:blip r:embed="rId4"/>
          <a:srcRect l="42864" r="10120" b="2"/>
          <a:stretch/>
        </p:blipFill>
        <p:spPr>
          <a:xfrm>
            <a:off x="5080883" y="360045"/>
            <a:ext cx="3697356" cy="442341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7" name="Rectangle 36">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9" name="Oval 38">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0250"/>
            <a:ext cx="3143250" cy="314325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71700"/>
            <a:ext cx="1771650" cy="177165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479323" y="1814051"/>
            <a:ext cx="4554582" cy="2858805"/>
          </a:xfrm>
          <a:prstGeom prst="rect">
            <a:avLst/>
          </a:prstGeom>
        </p:spPr>
        <p:txBody>
          <a:bodyPr vert="horz" lIns="91440" tIns="45720" rIns="91440" bIns="45720" rtlCol="0" anchor="ctr">
            <a:normAutofit/>
          </a:bodyPr>
          <a:lstStyle/>
          <a:p>
            <a:pPr marL="228600"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Characteristics: Visionary and motivational. Leaders set clear directions and mobilize people towards common goals.</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When to Use: Most effective when a new vision or clear direction is needed to guide change.</a:t>
            </a:r>
          </a:p>
          <a:p>
            <a:pPr defTabSz="457200">
              <a:spcBef>
                <a:spcPts val="1000"/>
              </a:spcBef>
              <a:buClr>
                <a:schemeClr val="accent1"/>
              </a:buClr>
              <a:buSzPct val="80000"/>
              <a:buFont typeface="Wingdings 3" charset="2"/>
              <a:buChar char=""/>
            </a:pPr>
            <a:endParaRPr lang="en-US"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3" name="Picture 12" descr="tmpk9havrfl.png"/>
          <p:cNvPicPr>
            <a:picLocks noChangeAspect="1"/>
          </p:cNvPicPr>
          <p:nvPr/>
        </p:nvPicPr>
        <p:blipFill rotWithShape="1">
          <a:blip r:embed="rId4"/>
          <a:srcRect/>
          <a:stretch/>
        </p:blipFill>
        <p:spPr>
          <a:xfrm>
            <a:off x="20" y="10"/>
            <a:ext cx="9143980" cy="5143490"/>
          </a:xfrm>
          <a:prstGeom prst="rect">
            <a:avLst/>
          </a:prstGeom>
        </p:spPr>
      </p:pic>
      <p:sp>
        <p:nvSpPr>
          <p:cNvPr id="31" name="Rectangle 30">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4539864" y="990095"/>
            <a:ext cx="3609635" cy="314661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81165" y="1231395"/>
            <a:ext cx="3153223" cy="776046"/>
          </a:xfrm>
        </p:spPr>
        <p:txBody>
          <a:bodyPr vert="horz" lIns="91440" tIns="45720" rIns="91440" bIns="45720" rtlCol="0" anchor="ctr">
            <a:normAutofit/>
          </a:bodyPr>
          <a:lstStyle/>
          <a:p>
            <a:pPr>
              <a:spcBef>
                <a:spcPct val="0"/>
              </a:spcBef>
            </a:pPr>
            <a:r>
              <a:rPr lang="en-US" sz="2100">
                <a:solidFill>
                  <a:schemeClr val="tx1"/>
                </a:solidFill>
              </a:rPr>
              <a:t>Affiliative Leadership</a:t>
            </a:r>
          </a:p>
        </p:txBody>
      </p:sp>
      <p:sp>
        <p:nvSpPr>
          <p:cNvPr id="10" name="TextBox 9"/>
          <p:cNvSpPr txBox="1"/>
          <p:nvPr/>
        </p:nvSpPr>
        <p:spPr>
          <a:xfrm>
            <a:off x="4781164" y="2107359"/>
            <a:ext cx="3127035" cy="1788048"/>
          </a:xfrm>
          <a:prstGeom prst="rect">
            <a:avLst/>
          </a:prstGeom>
        </p:spPr>
        <p:txBody>
          <a:bodyPr vert="horz" lIns="91440" tIns="45720" rIns="91440" bIns="45720" rtlCol="0">
            <a:normAutofit/>
          </a:bodyPr>
          <a:lstStyle/>
          <a:p>
            <a:pPr marL="228600" indent="-91440" defTabSz="457200">
              <a:lnSpc>
                <a:spcPct val="90000"/>
              </a:lnSpc>
              <a:spcBef>
                <a:spcPts val="1000"/>
              </a:spcBef>
              <a:buClr>
                <a:schemeClr val="accent1"/>
              </a:buClr>
              <a:buSzPct val="80000"/>
              <a:buFont typeface="Wingdings 3" charset="2"/>
              <a:buChar char=""/>
            </a:pPr>
            <a:r>
              <a:rPr lang="en-US" sz="1300" kern="1200">
                <a:solidFill>
                  <a:schemeClr val="tx1">
                    <a:lumMod val="75000"/>
                    <a:lumOff val="25000"/>
                  </a:schemeClr>
                </a:solidFill>
                <a:latin typeface="+mn-lt"/>
                <a:ea typeface="+mn-ea"/>
                <a:cs typeface="+mn-cs"/>
              </a:rPr>
              <a:t>Characteristics: Empathetic and harmonizing. Leaders emphasize emotional bonds and harmony among team members.</a:t>
            </a:r>
          </a:p>
          <a:p>
            <a:pPr marL="228600" lvl="1" indent="-91440" defTabSz="457200">
              <a:lnSpc>
                <a:spcPct val="90000"/>
              </a:lnSpc>
              <a:spcBef>
                <a:spcPts val="1000"/>
              </a:spcBef>
              <a:buClr>
                <a:schemeClr val="accent1"/>
              </a:buClr>
              <a:buSzPct val="80000"/>
              <a:buFont typeface="Wingdings 3" charset="2"/>
              <a:buChar char=""/>
            </a:pPr>
            <a:r>
              <a:rPr lang="en-US" sz="1300" kern="1200">
                <a:solidFill>
                  <a:schemeClr val="tx1">
                    <a:lumMod val="75000"/>
                    <a:lumOff val="25000"/>
                  </a:schemeClr>
                </a:solidFill>
                <a:latin typeface="+mn-lt"/>
                <a:ea typeface="+mn-ea"/>
                <a:cs typeface="+mn-cs"/>
              </a:rPr>
              <a:t>When to Use: Ideal for healing rifts in a team, fostering trust, and improving morale, especially during stressful periods.</a:t>
            </a:r>
          </a:p>
          <a:p>
            <a:pPr defTabSz="457200">
              <a:lnSpc>
                <a:spcPct val="90000"/>
              </a:lnSpc>
              <a:spcBef>
                <a:spcPts val="1000"/>
              </a:spcBef>
              <a:buClr>
                <a:schemeClr val="accent1"/>
              </a:buClr>
              <a:buSzPct val="80000"/>
              <a:buFont typeface="Wingdings 3" charset="2"/>
              <a:buChar char=""/>
            </a:pPr>
            <a:endParaRPr lang="en-US" sz="1300" kern="1200">
              <a:solidFill>
                <a:schemeClr val="tx1">
                  <a:lumMod val="75000"/>
                  <a:lumOff val="25000"/>
                </a:schemeClr>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33" name="Freeform: Shape 32">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3878973" y="-105650"/>
            <a:ext cx="4540253" cy="5354799"/>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5"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190"/>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866216" y="730251"/>
            <a:ext cx="2206657" cy="765174"/>
          </a:xfrm>
        </p:spPr>
        <p:txBody>
          <a:bodyPr vert="horz" lIns="91440" tIns="45720" rIns="91440" bIns="45720" rtlCol="0" anchor="ctr">
            <a:normAutofit/>
          </a:bodyPr>
          <a:lstStyle/>
          <a:p>
            <a:pPr>
              <a:lnSpc>
                <a:spcPct val="90000"/>
              </a:lnSpc>
              <a:spcBef>
                <a:spcPct val="0"/>
              </a:spcBef>
            </a:pPr>
            <a:r>
              <a:rPr lang="en-US" sz="2300" b="0" i="0" kern="1200">
                <a:solidFill>
                  <a:srgbClr val="EBEBEB"/>
                </a:solidFill>
                <a:latin typeface="+mj-lt"/>
                <a:ea typeface="+mj-ea"/>
                <a:cs typeface="+mj-cs"/>
              </a:rPr>
              <a:t>Democratic Leadership</a:t>
            </a:r>
          </a:p>
        </p:txBody>
      </p:sp>
      <p:pic>
        <p:nvPicPr>
          <p:cNvPr id="13" name="Picture 12" descr="tmpc2dpqgux.png"/>
          <p:cNvPicPr>
            <a:picLocks noChangeAspect="1"/>
          </p:cNvPicPr>
          <p:nvPr/>
        </p:nvPicPr>
        <p:blipFill>
          <a:blip r:embed="rId4"/>
          <a:stretch>
            <a:fillRect/>
          </a:stretch>
        </p:blipFill>
        <p:spPr>
          <a:xfrm>
            <a:off x="3895955" y="1223535"/>
            <a:ext cx="4793650" cy="2696428"/>
          </a:xfrm>
          <a:prstGeom prst="rect">
            <a:avLst/>
          </a:prstGeom>
        </p:spPr>
      </p:pic>
      <p:sp>
        <p:nvSpPr>
          <p:cNvPr id="37" name="Rectangle 36">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9" name="Oval 38">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0250"/>
            <a:ext cx="3143250" cy="314325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71700"/>
            <a:ext cx="1771650" cy="177165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866216" y="1590675"/>
            <a:ext cx="2350294" cy="2924175"/>
          </a:xfrm>
          <a:prstGeom prst="rect">
            <a:avLst/>
          </a:prstGeom>
        </p:spPr>
        <p:txBody>
          <a:bodyPr vert="horz" lIns="91440" tIns="45720" rIns="91440" bIns="45720" rtlCol="0">
            <a:normAutofit/>
          </a:bodyPr>
          <a:lstStyle/>
          <a:p>
            <a:pPr marL="228600" indent="-91440" defTabSz="457200">
              <a:lnSpc>
                <a:spcPct val="90000"/>
              </a:lnSpc>
              <a:spcBef>
                <a:spcPts val="1000"/>
              </a:spcBef>
              <a:buClr>
                <a:schemeClr val="accent1"/>
              </a:buClr>
              <a:buSzPct val="80000"/>
              <a:buFont typeface="Wingdings 3" charset="2"/>
              <a:buChar char=""/>
            </a:pPr>
            <a:r>
              <a:rPr lang="en-US" sz="1300" kern="1200">
                <a:solidFill>
                  <a:srgbClr val="FFFFFF"/>
                </a:solidFill>
                <a:latin typeface="+mn-lt"/>
                <a:ea typeface="+mn-ea"/>
                <a:cs typeface="+mn-cs"/>
              </a:rPr>
              <a:t>Characteristics: Participative and consensus-building. Leaders encourage team involvement in decision-making processes.</a:t>
            </a:r>
          </a:p>
          <a:p>
            <a:pPr marL="228600" lvl="1" indent="-91440" defTabSz="457200">
              <a:lnSpc>
                <a:spcPct val="90000"/>
              </a:lnSpc>
              <a:spcBef>
                <a:spcPts val="1000"/>
              </a:spcBef>
              <a:buClr>
                <a:schemeClr val="accent1"/>
              </a:buClr>
              <a:buSzPct val="80000"/>
              <a:buFont typeface="Wingdings 3" charset="2"/>
              <a:buChar char=""/>
            </a:pPr>
            <a:r>
              <a:rPr lang="en-US" sz="1300" kern="1200">
                <a:solidFill>
                  <a:srgbClr val="FFFFFF"/>
                </a:solidFill>
                <a:latin typeface="+mn-lt"/>
                <a:ea typeface="+mn-ea"/>
                <a:cs typeface="+mn-cs"/>
              </a:rPr>
              <a:t>When to Use: Most effective when the input from a broad range of employees is valuable, such as in planning and problem-solving sessions.</a:t>
            </a:r>
          </a:p>
          <a:p>
            <a:pPr defTabSz="457200">
              <a:lnSpc>
                <a:spcPct val="90000"/>
              </a:lnSpc>
              <a:spcBef>
                <a:spcPts val="1000"/>
              </a:spcBef>
              <a:buClr>
                <a:schemeClr val="accent1"/>
              </a:buClr>
              <a:buSzPct val="80000"/>
              <a:buFont typeface="Wingdings 3" charset="2"/>
              <a:buChar char=""/>
            </a:pPr>
            <a:endParaRPr lang="en-US" sz="1300" kern="1200">
              <a:solidFill>
                <a:srgbClr val="FFFFFF"/>
              </a:solidFill>
              <a:latin typeface="+mn-lt"/>
              <a:ea typeface="+mn-ea"/>
              <a:cs typeface="+mn-cs"/>
            </a:endParaRPr>
          </a:p>
        </p:txBody>
      </p:sp>
      <p:sp>
        <p:nvSpPr>
          <p:cNvPr id="43"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2355364" y="1369559"/>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6DFBE54E-A701-4039-AC57-CF06B37CC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Freeform 5">
            <a:extLst>
              <a:ext uri="{FF2B5EF4-FFF2-40B4-BE49-F238E27FC236}">
                <a16:creationId xmlns:a16="http://schemas.microsoft.com/office/drawing/2014/main" id="{D33A9890-FE1F-4F08-8EF4-FD2B43954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190"/>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pic>
        <p:nvPicPr>
          <p:cNvPr id="13" name="Picture 12" descr="tmp9apfbson.png"/>
          <p:cNvPicPr>
            <a:picLocks noChangeAspect="1"/>
          </p:cNvPicPr>
          <p:nvPr/>
        </p:nvPicPr>
        <p:blipFill rotWithShape="1">
          <a:blip r:embed="rId4">
            <a:duotone>
              <a:prstClr val="black"/>
              <a:schemeClr val="accent5">
                <a:tint val="45000"/>
                <a:satMod val="400000"/>
              </a:schemeClr>
            </a:duotone>
            <a:alphaModFix amt="25000"/>
          </a:blip>
          <a:srcRect t="15054" r="9090" b="-1"/>
          <a:stretch/>
        </p:blipFill>
        <p:spPr>
          <a:xfrm>
            <a:off x="355599" y="355600"/>
            <a:ext cx="8432801" cy="4432300"/>
          </a:xfrm>
          <a:prstGeom prst="rect">
            <a:avLst/>
          </a:prstGeom>
        </p:spPr>
      </p:pic>
      <p:sp>
        <p:nvSpPr>
          <p:cNvPr id="2" name="Title 1"/>
          <p:cNvSpPr>
            <a:spLocks noGrp="1"/>
          </p:cNvSpPr>
          <p:nvPr>
            <p:ph type="title"/>
          </p:nvPr>
        </p:nvSpPr>
        <p:spPr>
          <a:xfrm>
            <a:off x="866215" y="730251"/>
            <a:ext cx="6571060" cy="530223"/>
          </a:xfrm>
        </p:spPr>
        <p:txBody>
          <a:bodyPr vert="horz" lIns="91440" tIns="45720" rIns="91440" bIns="45720" rtlCol="0" anchor="ctr">
            <a:normAutofit/>
          </a:bodyPr>
          <a:lstStyle/>
          <a:p>
            <a:pPr>
              <a:lnSpc>
                <a:spcPct val="90000"/>
              </a:lnSpc>
              <a:spcBef>
                <a:spcPct val="0"/>
              </a:spcBef>
            </a:pPr>
            <a:r>
              <a:rPr lang="en-US" sz="3100">
                <a:solidFill>
                  <a:srgbClr val="FFFFFF"/>
                </a:solidFill>
              </a:rPr>
              <a:t>Pace-Setting Leadership</a:t>
            </a:r>
          </a:p>
        </p:txBody>
      </p:sp>
      <p:sp>
        <p:nvSpPr>
          <p:cNvPr id="35" name="Rectangle 34">
            <a:extLst>
              <a:ext uri="{FF2B5EF4-FFF2-40B4-BE49-F238E27FC236}">
                <a16:creationId xmlns:a16="http://schemas.microsoft.com/office/drawing/2014/main" id="{92515798-C8A3-40E7-A830-82681C81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866215" y="1365249"/>
            <a:ext cx="6619244" cy="3149601"/>
          </a:xfrm>
          <a:prstGeom prst="rect">
            <a:avLst/>
          </a:prstGeom>
        </p:spPr>
        <p:txBody>
          <a:bodyPr vert="horz" lIns="91440" tIns="45720" rIns="91440" bIns="45720" rtlCol="0" anchor="ctr">
            <a:normAutofit/>
          </a:bodyPr>
          <a:lstStyle/>
          <a:p>
            <a:pPr marL="228600"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Characteristics: High standards and performance-oriented. Leaders expect excellence and self-direction from their team members.</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When to Use: Best suited for situations where the team is highly competent and motivated, needing little direction to push boundaries and innovate.</a:t>
            </a:r>
          </a:p>
          <a:p>
            <a:pPr defTabSz="457200">
              <a:spcBef>
                <a:spcPts val="1000"/>
              </a:spcBef>
              <a:buClr>
                <a:schemeClr val="accent1"/>
              </a:buClr>
              <a:buSzPct val="80000"/>
              <a:buFont typeface="Wingdings 3" charset="2"/>
              <a:buChar char=""/>
            </a:pPr>
            <a:endParaRPr lang="en-US"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3" name="Picture 12" descr="tmpzo7utj5s.png"/>
          <p:cNvPicPr>
            <a:picLocks noChangeAspect="1"/>
          </p:cNvPicPr>
          <p:nvPr/>
        </p:nvPicPr>
        <p:blipFill rotWithShape="1">
          <a:blip r:embed="rId4"/>
          <a:srcRect t="31484" b="6227"/>
          <a:stretch/>
        </p:blipFill>
        <p:spPr>
          <a:xfrm>
            <a:off x="357813" y="349621"/>
            <a:ext cx="8428374" cy="2953127"/>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31"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2142" y="2346055"/>
            <a:ext cx="2604045" cy="619449"/>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1">
              <a:alpha val="20000"/>
            </a:schemeClr>
          </a:solidFill>
          <a:ln>
            <a:noFill/>
          </a:ln>
        </p:spPr>
        <p:txBody>
          <a:bodyPr rtlCol="0" anchor="ctr"/>
          <a:lstStyle/>
          <a:p>
            <a:pPr algn="ctr"/>
            <a:endParaRPr lang="en-US">
              <a:solidFill>
                <a:schemeClr val="tx1"/>
              </a:solidFill>
            </a:endParaRPr>
          </a:p>
        </p:txBody>
      </p:sp>
      <p:sp>
        <p:nvSpPr>
          <p:cNvPr id="33" name="Freeform: Shape 32">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518794"/>
            <a:ext cx="9144000" cy="2275084"/>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35"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190"/>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866216" y="3083118"/>
            <a:ext cx="3761443" cy="1431731"/>
          </a:xfrm>
        </p:spPr>
        <p:txBody>
          <a:bodyPr vert="horz" lIns="91440" tIns="45720" rIns="91440" bIns="45720" rtlCol="0" anchor="ctr">
            <a:normAutofit/>
          </a:bodyPr>
          <a:lstStyle/>
          <a:p>
            <a:pPr>
              <a:spcBef>
                <a:spcPct val="0"/>
              </a:spcBef>
            </a:pPr>
            <a:r>
              <a:rPr lang="en-US" sz="3600">
                <a:solidFill>
                  <a:schemeClr val="tx1"/>
                </a:solidFill>
              </a:rPr>
              <a:t>Coaching Leadership</a:t>
            </a:r>
          </a:p>
        </p:txBody>
      </p:sp>
      <p:sp>
        <p:nvSpPr>
          <p:cNvPr id="10" name="TextBox 9"/>
          <p:cNvSpPr txBox="1"/>
          <p:nvPr/>
        </p:nvSpPr>
        <p:spPr>
          <a:xfrm>
            <a:off x="4772395" y="3083118"/>
            <a:ext cx="3569857" cy="1555557"/>
          </a:xfrm>
          <a:prstGeom prst="rect">
            <a:avLst/>
          </a:prstGeom>
        </p:spPr>
        <p:txBody>
          <a:bodyPr vert="horz" lIns="91440" tIns="45720" rIns="91440" bIns="45720" rtlCol="0" anchor="ctr">
            <a:normAutofit/>
          </a:bodyPr>
          <a:lstStyle/>
          <a:p>
            <a:pPr marL="228600" indent="-91440" defTabSz="457200">
              <a:lnSpc>
                <a:spcPct val="90000"/>
              </a:lnSpc>
              <a:spcBef>
                <a:spcPts val="1000"/>
              </a:spcBef>
              <a:buClr>
                <a:schemeClr val="accent1"/>
              </a:buClr>
              <a:buSzPct val="80000"/>
              <a:buFont typeface="Wingdings 3" charset="2"/>
              <a:buChar char=""/>
            </a:pPr>
            <a:r>
              <a:rPr lang="en-US" sz="1200" kern="1200">
                <a:solidFill>
                  <a:schemeClr val="tx1"/>
                </a:solidFill>
                <a:latin typeface="+mn-lt"/>
                <a:ea typeface="+mn-ea"/>
                <a:cs typeface="+mn-cs"/>
              </a:rPr>
              <a:t>Characteristics: Development-focused and nurturing. Leaders dedicate effort to developing their team members' skills and career potential.</a:t>
            </a:r>
          </a:p>
          <a:p>
            <a:pPr marL="228600" lvl="1" indent="-91440" defTabSz="457200">
              <a:lnSpc>
                <a:spcPct val="90000"/>
              </a:lnSpc>
              <a:spcBef>
                <a:spcPts val="1000"/>
              </a:spcBef>
              <a:buClr>
                <a:schemeClr val="accent1"/>
              </a:buClr>
              <a:buSzPct val="80000"/>
              <a:buFont typeface="Wingdings 3" charset="2"/>
              <a:buChar char=""/>
            </a:pPr>
            <a:r>
              <a:rPr lang="en-US" sz="1200" kern="1200">
                <a:solidFill>
                  <a:schemeClr val="tx1"/>
                </a:solidFill>
                <a:latin typeface="+mn-lt"/>
                <a:ea typeface="+mn-ea"/>
                <a:cs typeface="+mn-cs"/>
              </a:rPr>
              <a:t>When to Use: Ideal for fostering long-term professional growth and building a robust team capable of future leadership roles.</a:t>
            </a:r>
          </a:p>
          <a:p>
            <a:pPr defTabSz="457200">
              <a:lnSpc>
                <a:spcPct val="90000"/>
              </a:lnSpc>
              <a:spcBef>
                <a:spcPts val="1000"/>
              </a:spcBef>
              <a:buClr>
                <a:schemeClr val="accent1"/>
              </a:buClr>
              <a:buSzPct val="80000"/>
              <a:buFont typeface="Wingdings 3" charset="2"/>
              <a:buChar char=""/>
            </a:pPr>
            <a:endParaRPr lang="en-US" sz="1200" kern="1200">
              <a:solidFill>
                <a:schemeClr val="tx1"/>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9144000" cy="5143500"/>
            <a:chOff x="0" y="0"/>
            <a:chExt cx="12192000" cy="6858000"/>
          </a:xfrm>
        </p:grpSpPr>
        <p:sp>
          <p:nvSpPr>
            <p:cNvPr id="19" name="Rectangle 1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89EA2611-DCBA-4E97-A2B2-9A466E76B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001">
            <a:schemeClr val="dk2"/>
          </a:fillRef>
          <a:effectRef idx="0">
            <a:schemeClr val="accent1"/>
          </a:effectRef>
          <a:fontRef idx="minor">
            <a:schemeClr val="lt1"/>
          </a:fontRef>
        </p:style>
      </p:sp>
      <p:sp>
        <p:nvSpPr>
          <p:cNvPr id="33" name="Freeform 5">
            <a:extLst>
              <a:ext uri="{FF2B5EF4-FFF2-40B4-BE49-F238E27FC236}">
                <a16:creationId xmlns:a16="http://schemas.microsoft.com/office/drawing/2014/main" id="{BBC615D1-6E12-40EF-915B-316CFDB55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595"/>
            <a:ext cx="9144000" cy="5142310"/>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35" name="Freeform 5">
            <a:extLst>
              <a:ext uri="{FF2B5EF4-FFF2-40B4-BE49-F238E27FC236}">
                <a16:creationId xmlns:a16="http://schemas.microsoft.com/office/drawing/2014/main" id="{B9797D36-DE1E-47CD-881A-6C1F582826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032572" y="1369559"/>
            <a:ext cx="2474555" cy="330693"/>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p:cNvSpPr>
            <a:spLocks noGrp="1"/>
          </p:cNvSpPr>
          <p:nvPr>
            <p:ph type="title"/>
          </p:nvPr>
        </p:nvSpPr>
        <p:spPr>
          <a:xfrm>
            <a:off x="479323" y="471948"/>
            <a:ext cx="4554582" cy="1216742"/>
          </a:xfrm>
        </p:spPr>
        <p:txBody>
          <a:bodyPr vert="horz" lIns="91440" tIns="45720" rIns="91440" bIns="45720" rtlCol="0" anchor="ctr">
            <a:normAutofit/>
          </a:bodyPr>
          <a:lstStyle/>
          <a:p>
            <a:pPr>
              <a:spcBef>
                <a:spcPct val="0"/>
              </a:spcBef>
            </a:pPr>
            <a:r>
              <a:rPr lang="en-US" sz="3300">
                <a:solidFill>
                  <a:srgbClr val="FFFFFF"/>
                </a:solidFill>
              </a:rPr>
              <a:t>Scenario for Coercive Leadership</a:t>
            </a:r>
          </a:p>
        </p:txBody>
      </p:sp>
      <p:pic>
        <p:nvPicPr>
          <p:cNvPr id="13" name="Picture 12" descr="tmpbnzm15qc.png"/>
          <p:cNvPicPr>
            <a:picLocks noChangeAspect="1"/>
          </p:cNvPicPr>
          <p:nvPr/>
        </p:nvPicPr>
        <p:blipFill rotWithShape="1">
          <a:blip r:embed="rId4"/>
          <a:srcRect l="6424" r="46560" b="2"/>
          <a:stretch/>
        </p:blipFill>
        <p:spPr>
          <a:xfrm>
            <a:off x="5080883" y="360045"/>
            <a:ext cx="3697356" cy="4423410"/>
          </a:xfrm>
          <a:custGeom>
            <a:avLst/>
            <a:gdLst/>
            <a:ahLst/>
            <a:cxnLst/>
            <a:rect l="l" t="t" r="r" b="b"/>
            <a:pathLst>
              <a:path w="4929808" h="5897880">
                <a:moveTo>
                  <a:pt x="104535" y="0"/>
                </a:moveTo>
                <a:lnTo>
                  <a:pt x="2751151" y="0"/>
                </a:lnTo>
                <a:lnTo>
                  <a:pt x="4769032" y="0"/>
                </a:lnTo>
                <a:lnTo>
                  <a:pt x="4929808" y="0"/>
                </a:lnTo>
                <a:lnTo>
                  <a:pt x="4929808" y="5897880"/>
                </a:lnTo>
                <a:lnTo>
                  <a:pt x="4769032" y="5897880"/>
                </a:lnTo>
                <a:lnTo>
                  <a:pt x="2751151" y="5897880"/>
                </a:lnTo>
                <a:lnTo>
                  <a:pt x="0" y="5897880"/>
                </a:lnTo>
                <a:lnTo>
                  <a:pt x="0" y="5896985"/>
                </a:lnTo>
                <a:lnTo>
                  <a:pt x="103291" y="5896985"/>
                </a:lnTo>
                <a:lnTo>
                  <a:pt x="112340" y="5838313"/>
                </a:lnTo>
                <a:lnTo>
                  <a:pt x="123631" y="5762037"/>
                </a:lnTo>
                <a:lnTo>
                  <a:pt x="135550" y="5671232"/>
                </a:lnTo>
                <a:lnTo>
                  <a:pt x="149820" y="5563476"/>
                </a:lnTo>
                <a:lnTo>
                  <a:pt x="164875" y="5444219"/>
                </a:lnTo>
                <a:lnTo>
                  <a:pt x="180714" y="5309828"/>
                </a:lnTo>
                <a:lnTo>
                  <a:pt x="197494" y="5163329"/>
                </a:lnTo>
                <a:lnTo>
                  <a:pt x="214273" y="5004117"/>
                </a:lnTo>
                <a:lnTo>
                  <a:pt x="231367" y="4834615"/>
                </a:lnTo>
                <a:lnTo>
                  <a:pt x="247205" y="4651794"/>
                </a:lnTo>
                <a:lnTo>
                  <a:pt x="262417" y="4460498"/>
                </a:lnTo>
                <a:lnTo>
                  <a:pt x="276217" y="4258305"/>
                </a:lnTo>
                <a:lnTo>
                  <a:pt x="289390" y="4047637"/>
                </a:lnTo>
                <a:lnTo>
                  <a:pt x="301779" y="3827889"/>
                </a:lnTo>
                <a:lnTo>
                  <a:pt x="306170" y="3715291"/>
                </a:lnTo>
                <a:lnTo>
                  <a:pt x="311031" y="3600271"/>
                </a:lnTo>
                <a:lnTo>
                  <a:pt x="315579" y="3483435"/>
                </a:lnTo>
                <a:lnTo>
                  <a:pt x="318558" y="3365994"/>
                </a:lnTo>
                <a:lnTo>
                  <a:pt x="321224" y="3246131"/>
                </a:lnTo>
                <a:lnTo>
                  <a:pt x="324047" y="3125058"/>
                </a:lnTo>
                <a:lnTo>
                  <a:pt x="325929" y="3001563"/>
                </a:lnTo>
                <a:lnTo>
                  <a:pt x="325929" y="2876858"/>
                </a:lnTo>
                <a:lnTo>
                  <a:pt x="326870" y="2750941"/>
                </a:lnTo>
                <a:lnTo>
                  <a:pt x="325929" y="2623814"/>
                </a:lnTo>
                <a:lnTo>
                  <a:pt x="324047" y="2494871"/>
                </a:lnTo>
                <a:lnTo>
                  <a:pt x="322322" y="2365928"/>
                </a:lnTo>
                <a:lnTo>
                  <a:pt x="318558" y="2235169"/>
                </a:lnTo>
                <a:lnTo>
                  <a:pt x="314638" y="2103199"/>
                </a:lnTo>
                <a:lnTo>
                  <a:pt x="310090" y="1971229"/>
                </a:lnTo>
                <a:lnTo>
                  <a:pt x="303660" y="1838048"/>
                </a:lnTo>
                <a:lnTo>
                  <a:pt x="295976" y="1703656"/>
                </a:lnTo>
                <a:lnTo>
                  <a:pt x="288606" y="1568660"/>
                </a:lnTo>
                <a:lnTo>
                  <a:pt x="279197" y="1433663"/>
                </a:lnTo>
                <a:lnTo>
                  <a:pt x="267906" y="1296850"/>
                </a:lnTo>
                <a:lnTo>
                  <a:pt x="256615" y="1161853"/>
                </a:lnTo>
                <a:lnTo>
                  <a:pt x="243598" y="1024435"/>
                </a:lnTo>
                <a:lnTo>
                  <a:pt x="229328" y="886411"/>
                </a:lnTo>
                <a:lnTo>
                  <a:pt x="214273" y="750203"/>
                </a:lnTo>
                <a:lnTo>
                  <a:pt x="196709" y="612180"/>
                </a:lnTo>
                <a:lnTo>
                  <a:pt x="177891" y="474761"/>
                </a:lnTo>
                <a:lnTo>
                  <a:pt x="159229" y="336738"/>
                </a:lnTo>
                <a:lnTo>
                  <a:pt x="137432" y="199320"/>
                </a:lnTo>
                <a:lnTo>
                  <a:pt x="115163" y="62507"/>
                </a:lnTo>
                <a:close/>
              </a:path>
            </a:pathLst>
          </a:custGeom>
        </p:spPr>
      </p:pic>
      <p:sp>
        <p:nvSpPr>
          <p:cNvPr id="37" name="Rectangle 36">
            <a:extLst>
              <a:ext uri="{FF2B5EF4-FFF2-40B4-BE49-F238E27FC236}">
                <a16:creationId xmlns:a16="http://schemas.microsoft.com/office/drawing/2014/main" id="{4A2FAF1F-F462-46AF-A9E6-CC93C4E2C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9" name="Oval 38">
            <a:extLst>
              <a:ext uri="{FF2B5EF4-FFF2-40B4-BE49-F238E27FC236}">
                <a16:creationId xmlns:a16="http://schemas.microsoft.com/office/drawing/2014/main" id="{7146BED8-BAE9-42C5-A3DD-7B946445DB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00250"/>
            <a:ext cx="3143250" cy="314325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15765FE8-B62F-41E4-A73C-74C91A8FD9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71700"/>
            <a:ext cx="1771650" cy="177165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TextBox 9"/>
          <p:cNvSpPr txBox="1"/>
          <p:nvPr/>
        </p:nvSpPr>
        <p:spPr>
          <a:xfrm>
            <a:off x="479323" y="1814051"/>
            <a:ext cx="4554582" cy="2858805"/>
          </a:xfrm>
          <a:prstGeom prst="rect">
            <a:avLst/>
          </a:prstGeom>
        </p:spPr>
        <p:txBody>
          <a:bodyPr vert="horz" lIns="91440" tIns="45720" rIns="91440" bIns="45720" rtlCol="0" anchor="ctr">
            <a:normAutofit/>
          </a:bodyPr>
          <a:lstStyle/>
          <a:p>
            <a:pPr marL="228600"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Scenario: Urgent product recall needed due to a critical defect that poses safety risks.</a:t>
            </a:r>
          </a:p>
          <a:p>
            <a:pPr marL="228600" lvl="1" indent="-91440" defTabSz="457200">
              <a:spcBef>
                <a:spcPts val="1000"/>
              </a:spcBef>
              <a:buClr>
                <a:schemeClr val="accent1"/>
              </a:buClr>
              <a:buSzPct val="80000"/>
              <a:buFont typeface="Wingdings 3" charset="2"/>
              <a:buChar char=""/>
            </a:pPr>
            <a:r>
              <a:rPr lang="en-US" kern="1200">
                <a:solidFill>
                  <a:srgbClr val="FFFFFF"/>
                </a:solidFill>
                <a:latin typeface="+mn-lt"/>
                <a:ea typeface="+mn-ea"/>
                <a:cs typeface="+mn-cs"/>
              </a:rPr>
              <a:t>Style Use: Immediate compliance and quick, decisive action are required to manage the situation and prevent further issues.</a:t>
            </a:r>
          </a:p>
          <a:p>
            <a:pPr defTabSz="457200">
              <a:spcBef>
                <a:spcPts val="1000"/>
              </a:spcBef>
              <a:buClr>
                <a:schemeClr val="accent1"/>
              </a:buClr>
              <a:buSzPct val="80000"/>
              <a:buFont typeface="Wingdings 3" charset="2"/>
              <a:buChar char=""/>
            </a:pPr>
            <a:endParaRPr lang="en-US" kern="1200">
              <a:solidFill>
                <a:srgbClr val="FFFFFF"/>
              </a:solidFill>
              <a:latin typeface="+mn-lt"/>
              <a:ea typeface="+mn-ea"/>
              <a:cs typeface="+mn-cs"/>
            </a:endParaRPr>
          </a:p>
        </p:txBody>
      </p:sp>
    </p:spTree>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16</Slides>
  <Notes>14</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Ion Boardroom</vt:lpstr>
      <vt:lpstr>Leadership Styles and When to Use Them...Or Don't  By: Kevin J. Pilcher American Military University </vt:lpstr>
      <vt:lpstr>Introduction</vt:lpstr>
      <vt:lpstr>Coercive Leadership</vt:lpstr>
      <vt:lpstr>Authoritative Leadership</vt:lpstr>
      <vt:lpstr>Affiliative Leadership</vt:lpstr>
      <vt:lpstr>Democratic Leadership</vt:lpstr>
      <vt:lpstr>Pace-Setting Leadership</vt:lpstr>
      <vt:lpstr>Coaching Leadership</vt:lpstr>
      <vt:lpstr>Scenario for Coercive Leadership</vt:lpstr>
      <vt:lpstr>Scenario for Authoritative Leadership</vt:lpstr>
      <vt:lpstr>Scenario for Affiliative Leadership</vt:lpstr>
      <vt:lpstr>Scenario for Democratic Leadership</vt:lpstr>
      <vt:lpstr>Scenario for Pace-Setting Leadership</vt:lpstr>
      <vt:lpstr>Scenario for Coaching Leadership</vt:lpstr>
      <vt:lpstr>Conclusion</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Leadership Styles: Understanding Your Management Impact</dc:title>
  <cp:revision>69</cp:revision>
  <dcterms:modified xsi:type="dcterms:W3CDTF">2025-03-16T21:38:52Z</dcterms:modified>
</cp:coreProperties>
</file>

<file path=docProps/thumbnail.jpeg>
</file>